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5"/>
  </p:notesMasterIdLst>
  <p:sldIdLst>
    <p:sldId id="256" r:id="rId2"/>
    <p:sldId id="275" r:id="rId3"/>
    <p:sldId id="262" r:id="rId4"/>
    <p:sldId id="263" r:id="rId5"/>
    <p:sldId id="264" r:id="rId6"/>
    <p:sldId id="265" r:id="rId7"/>
    <p:sldId id="266" r:id="rId8"/>
    <p:sldId id="274" r:id="rId9"/>
    <p:sldId id="271" r:id="rId10"/>
    <p:sldId id="267" r:id="rId11"/>
    <p:sldId id="272" r:id="rId12"/>
    <p:sldId id="276" r:id="rId13"/>
    <p:sldId id="277" r:id="rId14"/>
    <p:sldId id="278" r:id="rId15"/>
    <p:sldId id="259" r:id="rId16"/>
    <p:sldId id="270" r:id="rId17"/>
    <p:sldId id="279" r:id="rId18"/>
    <p:sldId id="284" r:id="rId19"/>
    <p:sldId id="283" r:id="rId20"/>
    <p:sldId id="282" r:id="rId21"/>
    <p:sldId id="285" r:id="rId22"/>
    <p:sldId id="280" r:id="rId23"/>
    <p:sldId id="281" r:id="rId24"/>
    <p:sldId id="288" r:id="rId25"/>
    <p:sldId id="289" r:id="rId26"/>
    <p:sldId id="290" r:id="rId27"/>
    <p:sldId id="291" r:id="rId28"/>
    <p:sldId id="292" r:id="rId29"/>
    <p:sldId id="293" r:id="rId30"/>
    <p:sldId id="294" r:id="rId31"/>
    <p:sldId id="295" r:id="rId32"/>
    <p:sldId id="296" r:id="rId33"/>
    <p:sldId id="260" r:id="rId34"/>
  </p:sldIdLst>
  <p:sldSz cx="9144000" cy="6858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hur Kristiina" initials="KK"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08" autoAdjust="0"/>
    <p:restoredTop sz="85123" autoAdjust="0"/>
  </p:normalViewPr>
  <p:slideViewPr>
    <p:cSldViewPr>
      <p:cViewPr varScale="1">
        <p:scale>
          <a:sx n="98" d="100"/>
          <a:sy n="98" d="100"/>
        </p:scale>
        <p:origin x="1974" y="84"/>
      </p:cViewPr>
      <p:guideLst>
        <p:guide orient="horz" pos="2160"/>
        <p:guide pos="2880"/>
      </p:guideLst>
    </p:cSldViewPr>
  </p:slideViewPr>
  <p:outlineViewPr>
    <p:cViewPr>
      <p:scale>
        <a:sx n="33" d="100"/>
        <a:sy n="33" d="100"/>
      </p:scale>
      <p:origin x="0" y="-466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charts/_rels/chart1.xml.rels><?xml version="1.0" encoding="UTF-8" standalone="yes"?>
<Relationships xmlns="http://schemas.openxmlformats.org/package/2006/relationships"><Relationship Id="rId1" Type="http://schemas.openxmlformats.org/officeDocument/2006/relationships/oleObject" Target="file:///C:\Users\kahurkr\Dropbox\UHCP_Activity2\August_mission_2017\DRG_simulation\data\Geo_data_preliminary_results_22102017.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spPr>
        <a:noFill/>
        <a:ln>
          <a:noFill/>
        </a:ln>
        <a:effectLst/>
      </c:spPr>
      <c:txPr>
        <a:bodyPr rot="0" vert="horz"/>
        <a:lstStyle/>
        <a:p>
          <a:pPr>
            <a:defRPr/>
          </a:pPr>
          <a:endParaRPr lang="fi-FI"/>
        </a:p>
      </c:txPr>
    </c:title>
    <c:autoTitleDeleted val="0"/>
    <c:plotArea>
      <c:layout/>
      <c:barChart>
        <c:barDir val="col"/>
        <c:grouping val="clustered"/>
        <c:varyColors val="0"/>
        <c:ser>
          <c:idx val="0"/>
          <c:order val="0"/>
          <c:tx>
            <c:strRef>
              <c:f>'R-dx'!$H$1</c:f>
              <c:strCache>
                <c:ptCount val="1"/>
                <c:pt idx="0">
                  <c:v># of cases</c:v>
                </c:pt>
              </c:strCache>
            </c:strRef>
          </c:tx>
          <c:spPr>
            <a:solidFill>
              <a:schemeClr val="accent1"/>
            </a:solidFill>
            <a:ln>
              <a:noFill/>
            </a:ln>
            <a:effectLst/>
          </c:spPr>
          <c:invertIfNegative val="0"/>
          <c:dLbls>
            <c:spPr>
              <a:noFill/>
              <a:ln>
                <a:noFill/>
              </a:ln>
              <a:effectLst/>
            </c:spPr>
            <c:txPr>
              <a:bodyPr rot="0" vert="horz"/>
              <a:lstStyle/>
              <a:p>
                <a:pPr>
                  <a:defRPr/>
                </a:pPr>
                <a:endParaRPr lang="fi-FI"/>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'R-dx'!$G$2:$G$3</c:f>
              <c:strCache>
                <c:ptCount val="2"/>
                <c:pt idx="0">
                  <c:v>&lt;17 (incl)</c:v>
                </c:pt>
                <c:pt idx="1">
                  <c:v>&gt;17</c:v>
                </c:pt>
              </c:strCache>
            </c:strRef>
          </c:cat>
          <c:val>
            <c:numRef>
              <c:f>'R-dx'!$H$2:$H$3</c:f>
              <c:numCache>
                <c:formatCode>General</c:formatCode>
                <c:ptCount val="2"/>
                <c:pt idx="0">
                  <c:v>648</c:v>
                </c:pt>
                <c:pt idx="1">
                  <c:v>2318</c:v>
                </c:pt>
              </c:numCache>
            </c:numRef>
          </c:val>
          <c:extLst>
            <c:ext xmlns:c16="http://schemas.microsoft.com/office/drawing/2014/chart" uri="{C3380CC4-5D6E-409C-BE32-E72D297353CC}">
              <c16:uniqueId val="{00000000-A18A-4557-9C24-D3635D0AB58D}"/>
            </c:ext>
          </c:extLst>
        </c:ser>
        <c:dLbls>
          <c:showLegendKey val="0"/>
          <c:showVal val="0"/>
          <c:showCatName val="0"/>
          <c:showSerName val="0"/>
          <c:showPercent val="0"/>
          <c:showBubbleSize val="0"/>
        </c:dLbls>
        <c:gapWidth val="219"/>
        <c:overlap val="-27"/>
        <c:axId val="651389920"/>
        <c:axId val="567129584"/>
      </c:barChart>
      <c:catAx>
        <c:axId val="6513899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vert="horz"/>
          <a:lstStyle/>
          <a:p>
            <a:pPr>
              <a:defRPr/>
            </a:pPr>
            <a:endParaRPr lang="fi-FI"/>
          </a:p>
        </c:txPr>
        <c:crossAx val="567129584"/>
        <c:crosses val="autoZero"/>
        <c:auto val="1"/>
        <c:lblAlgn val="ctr"/>
        <c:lblOffset val="100"/>
        <c:noMultiLvlLbl val="0"/>
      </c:catAx>
      <c:valAx>
        <c:axId val="56712958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vert="horz"/>
          <a:lstStyle/>
          <a:p>
            <a:pPr>
              <a:defRPr/>
            </a:pPr>
            <a:endParaRPr lang="fi-FI"/>
          </a:p>
        </c:txPr>
        <c:crossAx val="651389920"/>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sz="1400">
          <a:latin typeface="Times New Roman" panose="02020603050405020304" pitchFamily="18" charset="0"/>
          <a:cs typeface="Times New Roman" panose="02020603050405020304" pitchFamily="18" charset="0"/>
        </a:defRPr>
      </a:pPr>
      <a:endParaRPr lang="fi-FI"/>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46CCC1F-52F5-4045-A288-21A32FF7C74C}" type="doc">
      <dgm:prSet loTypeId="urn:microsoft.com/office/officeart/2009/3/layout/SubStepProcess" loCatId="process" qsTypeId="urn:microsoft.com/office/officeart/2005/8/quickstyle/simple1" qsCatId="simple" csTypeId="urn:microsoft.com/office/officeart/2005/8/colors/accent1_2" csCatId="accent1" phldr="1"/>
      <dgm:spPr/>
    </dgm:pt>
    <dgm:pt modelId="{55D6DE18-6793-4911-9BB4-FA926C9A39AC}">
      <dgm:prSet phldrT="[Text]"/>
      <dgm:spPr/>
      <dgm:t>
        <a:bodyPr/>
        <a:lstStyle/>
        <a:p>
          <a:r>
            <a:rPr lang="fi-FI" smtClean="0"/>
            <a:t>Clinically and economically homogeneous groups</a:t>
          </a:r>
          <a:endParaRPr lang="en-US"/>
        </a:p>
      </dgm:t>
    </dgm:pt>
    <dgm:pt modelId="{D6EF4443-F84C-4A98-B664-A12346B2244D}" type="parTrans" cxnId="{DF15835A-C7E3-426D-8067-0E097D3C5908}">
      <dgm:prSet/>
      <dgm:spPr/>
      <dgm:t>
        <a:bodyPr/>
        <a:lstStyle/>
        <a:p>
          <a:endParaRPr lang="en-US"/>
        </a:p>
      </dgm:t>
    </dgm:pt>
    <dgm:pt modelId="{021FBFCC-9D5E-4287-8A96-D9DBDCDCA237}" type="sibTrans" cxnId="{DF15835A-C7E3-426D-8067-0E097D3C5908}">
      <dgm:prSet/>
      <dgm:spPr/>
      <dgm:t>
        <a:bodyPr/>
        <a:lstStyle/>
        <a:p>
          <a:endParaRPr lang="en-US"/>
        </a:p>
      </dgm:t>
    </dgm:pt>
    <dgm:pt modelId="{2B341109-E5B9-4053-B946-FEE2F132D21A}">
      <dgm:prSet/>
      <dgm:spPr/>
      <dgm:t>
        <a:bodyPr/>
        <a:lstStyle/>
        <a:p>
          <a:r>
            <a:rPr lang="fi-FI" smtClean="0"/>
            <a:t>Uniform coding </a:t>
          </a:r>
          <a:endParaRPr lang="fi-FI" dirty="0" smtClean="0"/>
        </a:p>
      </dgm:t>
    </dgm:pt>
    <dgm:pt modelId="{13A486A0-0825-40C2-BA55-66800A083470}" type="parTrans" cxnId="{49BFD064-D753-451C-AE28-6915E55E9921}">
      <dgm:prSet/>
      <dgm:spPr/>
      <dgm:t>
        <a:bodyPr/>
        <a:lstStyle/>
        <a:p>
          <a:endParaRPr lang="en-US"/>
        </a:p>
      </dgm:t>
    </dgm:pt>
    <dgm:pt modelId="{73EA98A3-CE7D-410D-A0C7-3CCD8918A209}" type="sibTrans" cxnId="{49BFD064-D753-451C-AE28-6915E55E9921}">
      <dgm:prSet/>
      <dgm:spPr/>
      <dgm:t>
        <a:bodyPr/>
        <a:lstStyle/>
        <a:p>
          <a:endParaRPr lang="en-US"/>
        </a:p>
      </dgm:t>
    </dgm:pt>
    <dgm:pt modelId="{BCFD9AD1-979A-4147-84C9-25CC185AC5B4}">
      <dgm:prSet/>
      <dgm:spPr/>
      <dgm:t>
        <a:bodyPr/>
        <a:lstStyle/>
        <a:p>
          <a:r>
            <a:rPr lang="fi-FI" smtClean="0"/>
            <a:t>Accurate documentaion (medical record)</a:t>
          </a:r>
          <a:endParaRPr lang="fi-FI" dirty="0"/>
        </a:p>
      </dgm:t>
    </dgm:pt>
    <dgm:pt modelId="{F38A11B6-3F0A-4EF3-8C2C-1AEBB3647067}" type="parTrans" cxnId="{F922181D-739A-4439-B557-1288009EB787}">
      <dgm:prSet/>
      <dgm:spPr/>
      <dgm:t>
        <a:bodyPr/>
        <a:lstStyle/>
        <a:p>
          <a:endParaRPr lang="en-US"/>
        </a:p>
      </dgm:t>
    </dgm:pt>
    <dgm:pt modelId="{0CAFF9FA-E25E-465C-A42B-17793BC83D9B}" type="sibTrans" cxnId="{F922181D-739A-4439-B557-1288009EB787}">
      <dgm:prSet/>
      <dgm:spPr/>
      <dgm:t>
        <a:bodyPr/>
        <a:lstStyle/>
        <a:p>
          <a:endParaRPr lang="en-US"/>
        </a:p>
      </dgm:t>
    </dgm:pt>
    <dgm:pt modelId="{15424C3D-FE31-4908-99E7-9B2ABE306B81}" type="pres">
      <dgm:prSet presAssocID="{A46CCC1F-52F5-4045-A288-21A32FF7C74C}" presName="Name0" presStyleCnt="0">
        <dgm:presLayoutVars>
          <dgm:chMax val="7"/>
          <dgm:dir/>
          <dgm:animOne val="branch"/>
        </dgm:presLayoutVars>
      </dgm:prSet>
      <dgm:spPr/>
    </dgm:pt>
    <dgm:pt modelId="{D275DB71-DAF8-4A14-965A-DE9104B0AB12}" type="pres">
      <dgm:prSet presAssocID="{55D6DE18-6793-4911-9BB4-FA926C9A39AC}" presName="parTx1" presStyleLbl="node1" presStyleIdx="0" presStyleCnt="3"/>
      <dgm:spPr/>
      <dgm:t>
        <a:bodyPr/>
        <a:lstStyle/>
        <a:p>
          <a:endParaRPr lang="en-US"/>
        </a:p>
      </dgm:t>
    </dgm:pt>
    <dgm:pt modelId="{20E3E092-8733-4651-AB34-A9207B9DEB6D}" type="pres">
      <dgm:prSet presAssocID="{2B341109-E5B9-4053-B946-FEE2F132D21A}" presName="parTx2" presStyleLbl="node1" presStyleIdx="1" presStyleCnt="3"/>
      <dgm:spPr/>
      <dgm:t>
        <a:bodyPr/>
        <a:lstStyle/>
        <a:p>
          <a:endParaRPr lang="en-US"/>
        </a:p>
      </dgm:t>
    </dgm:pt>
    <dgm:pt modelId="{299E8F81-09E5-4987-97F2-9D0262E36FF5}" type="pres">
      <dgm:prSet presAssocID="{BCFD9AD1-979A-4147-84C9-25CC185AC5B4}" presName="parTx3" presStyleLbl="node1" presStyleIdx="2" presStyleCnt="3"/>
      <dgm:spPr/>
      <dgm:t>
        <a:bodyPr/>
        <a:lstStyle/>
        <a:p>
          <a:endParaRPr lang="en-US"/>
        </a:p>
      </dgm:t>
    </dgm:pt>
  </dgm:ptLst>
  <dgm:cxnLst>
    <dgm:cxn modelId="{ED628C94-6F38-40BC-A344-3FF26992F1CD}" type="presOf" srcId="{2B341109-E5B9-4053-B946-FEE2F132D21A}" destId="{20E3E092-8733-4651-AB34-A9207B9DEB6D}" srcOrd="0" destOrd="0" presId="urn:microsoft.com/office/officeart/2009/3/layout/SubStepProcess"/>
    <dgm:cxn modelId="{F922181D-739A-4439-B557-1288009EB787}" srcId="{A46CCC1F-52F5-4045-A288-21A32FF7C74C}" destId="{BCFD9AD1-979A-4147-84C9-25CC185AC5B4}" srcOrd="2" destOrd="0" parTransId="{F38A11B6-3F0A-4EF3-8C2C-1AEBB3647067}" sibTransId="{0CAFF9FA-E25E-465C-A42B-17793BC83D9B}"/>
    <dgm:cxn modelId="{49BFD064-D753-451C-AE28-6915E55E9921}" srcId="{A46CCC1F-52F5-4045-A288-21A32FF7C74C}" destId="{2B341109-E5B9-4053-B946-FEE2F132D21A}" srcOrd="1" destOrd="0" parTransId="{13A486A0-0825-40C2-BA55-66800A083470}" sibTransId="{73EA98A3-CE7D-410D-A0C7-3CCD8918A209}"/>
    <dgm:cxn modelId="{49EE961D-E9B3-45FE-B4DA-6B446A4AEC02}" type="presOf" srcId="{55D6DE18-6793-4911-9BB4-FA926C9A39AC}" destId="{D275DB71-DAF8-4A14-965A-DE9104B0AB12}" srcOrd="0" destOrd="0" presId="urn:microsoft.com/office/officeart/2009/3/layout/SubStepProcess"/>
    <dgm:cxn modelId="{03F4F9A8-099F-443A-8957-B0B1268185E3}" type="presOf" srcId="{BCFD9AD1-979A-4147-84C9-25CC185AC5B4}" destId="{299E8F81-09E5-4987-97F2-9D0262E36FF5}" srcOrd="0" destOrd="0" presId="urn:microsoft.com/office/officeart/2009/3/layout/SubStepProcess"/>
    <dgm:cxn modelId="{E020F0B8-11A3-4AF7-9BFE-35CD553F1A1E}" type="presOf" srcId="{A46CCC1F-52F5-4045-A288-21A32FF7C74C}" destId="{15424C3D-FE31-4908-99E7-9B2ABE306B81}" srcOrd="0" destOrd="0" presId="urn:microsoft.com/office/officeart/2009/3/layout/SubStepProcess"/>
    <dgm:cxn modelId="{DF15835A-C7E3-426D-8067-0E097D3C5908}" srcId="{A46CCC1F-52F5-4045-A288-21A32FF7C74C}" destId="{55D6DE18-6793-4911-9BB4-FA926C9A39AC}" srcOrd="0" destOrd="0" parTransId="{D6EF4443-F84C-4A98-B664-A12346B2244D}" sibTransId="{021FBFCC-9D5E-4287-8A96-D9DBDCDCA237}"/>
    <dgm:cxn modelId="{54497AA9-45EE-4991-B197-9427C780CB83}" type="presParOf" srcId="{15424C3D-FE31-4908-99E7-9B2ABE306B81}" destId="{D275DB71-DAF8-4A14-965A-DE9104B0AB12}" srcOrd="0" destOrd="0" presId="urn:microsoft.com/office/officeart/2009/3/layout/SubStepProcess"/>
    <dgm:cxn modelId="{2D2A67F7-FD84-486D-9FB5-DC3FB7EA87F6}" type="presParOf" srcId="{15424C3D-FE31-4908-99E7-9B2ABE306B81}" destId="{20E3E092-8733-4651-AB34-A9207B9DEB6D}" srcOrd="1" destOrd="0" presId="urn:microsoft.com/office/officeart/2009/3/layout/SubStepProcess"/>
    <dgm:cxn modelId="{674DCD7D-4EB9-46A7-8652-9C922275EEDC}" type="presParOf" srcId="{15424C3D-FE31-4908-99E7-9B2ABE306B81}" destId="{299E8F81-09E5-4987-97F2-9D0262E36FF5}" srcOrd="2" destOrd="0" presId="urn:microsoft.com/office/officeart/2009/3/layout/SubStep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F7AA616-6451-468E-9DF3-129F41037628}" type="doc">
      <dgm:prSet loTypeId="urn:microsoft.com/office/officeart/2005/8/layout/radial4" loCatId="relationship" qsTypeId="urn:microsoft.com/office/officeart/2005/8/quickstyle/simple1" qsCatId="simple" csTypeId="urn:microsoft.com/office/officeart/2005/8/colors/colorful5" csCatId="colorful" phldr="1"/>
      <dgm:spPr/>
      <dgm:t>
        <a:bodyPr/>
        <a:lstStyle/>
        <a:p>
          <a:endParaRPr lang="fi-FI"/>
        </a:p>
      </dgm:t>
    </dgm:pt>
    <dgm:pt modelId="{DA3E824C-89B0-4349-AF37-4B3A785FEC53}">
      <dgm:prSet phldrT="[Text]" custT="1"/>
      <dgm:spPr/>
      <dgm:t>
        <a:bodyPr/>
        <a:lstStyle/>
        <a:p>
          <a:r>
            <a:rPr lang="en-US" sz="1200" noProof="0" dirty="0" smtClean="0"/>
            <a:t>DRG</a:t>
          </a:r>
          <a:endParaRPr lang="en-US" sz="1200" noProof="0" dirty="0"/>
        </a:p>
      </dgm:t>
    </dgm:pt>
    <dgm:pt modelId="{B2196D92-06DF-4A33-964E-AE032F5A2778}" type="parTrans" cxnId="{CB72882D-B12D-44FF-9237-DBB1BC813F4F}">
      <dgm:prSet/>
      <dgm:spPr/>
      <dgm:t>
        <a:bodyPr/>
        <a:lstStyle/>
        <a:p>
          <a:endParaRPr lang="fi-FI"/>
        </a:p>
      </dgm:t>
    </dgm:pt>
    <dgm:pt modelId="{FEEF6959-9217-4320-8FBF-FA444DB1DFB9}" type="sibTrans" cxnId="{CB72882D-B12D-44FF-9237-DBB1BC813F4F}">
      <dgm:prSet/>
      <dgm:spPr/>
      <dgm:t>
        <a:bodyPr/>
        <a:lstStyle/>
        <a:p>
          <a:endParaRPr lang="fi-FI"/>
        </a:p>
      </dgm:t>
    </dgm:pt>
    <dgm:pt modelId="{A30903CD-BDC9-4EFF-BDBB-4C233490087E}">
      <dgm:prSet phldrT="[Text]" custT="1"/>
      <dgm:spPr/>
      <dgm:t>
        <a:bodyPr/>
        <a:lstStyle/>
        <a:p>
          <a:pPr>
            <a:lnSpc>
              <a:spcPct val="100000"/>
            </a:lnSpc>
            <a:spcAft>
              <a:spcPts val="0"/>
            </a:spcAft>
          </a:pPr>
          <a:r>
            <a:rPr lang="en-US" sz="1200" noProof="0" dirty="0" smtClean="0"/>
            <a:t>Main diagnosis</a:t>
          </a:r>
        </a:p>
      </dgm:t>
    </dgm:pt>
    <dgm:pt modelId="{D99400B1-FEBF-4168-8348-CE452A009FEF}" type="parTrans" cxnId="{EEA651C1-68DE-474C-AF48-0AC8A3ACB97D}">
      <dgm:prSet/>
      <dgm:spPr/>
      <dgm:t>
        <a:bodyPr/>
        <a:lstStyle/>
        <a:p>
          <a:endParaRPr lang="fi-FI"/>
        </a:p>
      </dgm:t>
    </dgm:pt>
    <dgm:pt modelId="{5C43BB64-1C10-4F78-868F-D72625FD3A43}" type="sibTrans" cxnId="{EEA651C1-68DE-474C-AF48-0AC8A3ACB97D}">
      <dgm:prSet/>
      <dgm:spPr/>
      <dgm:t>
        <a:bodyPr/>
        <a:lstStyle/>
        <a:p>
          <a:endParaRPr lang="fi-FI"/>
        </a:p>
      </dgm:t>
    </dgm:pt>
    <dgm:pt modelId="{F51DB5B0-DAE3-4656-BAC5-D63CD6248E6D}">
      <dgm:prSet phldrT="[Text]" custT="1"/>
      <dgm:spPr/>
      <dgm:t>
        <a:bodyPr/>
        <a:lstStyle/>
        <a:p>
          <a:pPr>
            <a:lnSpc>
              <a:spcPct val="100000"/>
            </a:lnSpc>
            <a:spcAft>
              <a:spcPts val="0"/>
            </a:spcAft>
          </a:pPr>
          <a:r>
            <a:rPr lang="en-US" sz="1200" noProof="0" dirty="0" smtClean="0"/>
            <a:t>Patient age and sex</a:t>
          </a:r>
          <a:endParaRPr lang="en-US" sz="1200" noProof="0" dirty="0"/>
        </a:p>
      </dgm:t>
    </dgm:pt>
    <dgm:pt modelId="{8AA78934-5F60-45AD-AE06-17EC5D3826C8}" type="parTrans" cxnId="{FD701A11-83E9-48CF-91FE-5CE2E9B1605C}">
      <dgm:prSet/>
      <dgm:spPr/>
      <dgm:t>
        <a:bodyPr/>
        <a:lstStyle/>
        <a:p>
          <a:endParaRPr lang="en-US"/>
        </a:p>
      </dgm:t>
    </dgm:pt>
    <dgm:pt modelId="{A19DDF14-61EB-4EAE-A0EA-B5E0ABEDB01F}" type="sibTrans" cxnId="{FD701A11-83E9-48CF-91FE-5CE2E9B1605C}">
      <dgm:prSet/>
      <dgm:spPr/>
      <dgm:t>
        <a:bodyPr/>
        <a:lstStyle/>
        <a:p>
          <a:endParaRPr lang="en-US"/>
        </a:p>
      </dgm:t>
    </dgm:pt>
    <dgm:pt modelId="{B00B4F47-5FDA-4A05-91A3-72AB993646F3}">
      <dgm:prSet custT="1"/>
      <dgm:spPr/>
      <dgm:t>
        <a:bodyPr/>
        <a:lstStyle/>
        <a:p>
          <a:r>
            <a:rPr lang="en-US" sz="1200" noProof="0" dirty="0" smtClean="0"/>
            <a:t>Length of stay</a:t>
          </a:r>
          <a:endParaRPr lang="en-US" sz="1200" noProof="0" dirty="0"/>
        </a:p>
      </dgm:t>
    </dgm:pt>
    <dgm:pt modelId="{A9C98F82-E9FE-4006-9CE6-12627CCFD4BF}" type="parTrans" cxnId="{900C7AD2-58AD-4D50-9139-A0CFD3C09BF8}">
      <dgm:prSet/>
      <dgm:spPr/>
      <dgm:t>
        <a:bodyPr/>
        <a:lstStyle/>
        <a:p>
          <a:endParaRPr lang="en-US"/>
        </a:p>
      </dgm:t>
    </dgm:pt>
    <dgm:pt modelId="{5B12C225-970E-4CE9-8A5E-5E6A03CB5521}" type="sibTrans" cxnId="{900C7AD2-58AD-4D50-9139-A0CFD3C09BF8}">
      <dgm:prSet/>
      <dgm:spPr/>
      <dgm:t>
        <a:bodyPr/>
        <a:lstStyle/>
        <a:p>
          <a:endParaRPr lang="en-US"/>
        </a:p>
      </dgm:t>
    </dgm:pt>
    <dgm:pt modelId="{208C6245-CA49-4C09-B4A4-DF35634290C9}">
      <dgm:prSet custT="1"/>
      <dgm:spPr/>
      <dgm:t>
        <a:bodyPr/>
        <a:lstStyle/>
        <a:p>
          <a:r>
            <a:rPr lang="en-US" sz="1200" noProof="0" dirty="0" smtClean="0"/>
            <a:t>Same day status</a:t>
          </a:r>
          <a:endParaRPr lang="en-US" sz="1200" noProof="0" dirty="0"/>
        </a:p>
      </dgm:t>
    </dgm:pt>
    <dgm:pt modelId="{710DBC94-A9A1-4CBB-9BAE-3DB62EBE53F9}" type="parTrans" cxnId="{D5F4DCBD-2CFC-4BBD-B1A7-2D152B88ED6A}">
      <dgm:prSet/>
      <dgm:spPr/>
      <dgm:t>
        <a:bodyPr/>
        <a:lstStyle/>
        <a:p>
          <a:endParaRPr lang="en-US"/>
        </a:p>
      </dgm:t>
    </dgm:pt>
    <dgm:pt modelId="{CAC2BBD4-6B8F-40A6-97D3-9A1965A3FEBC}" type="sibTrans" cxnId="{D5F4DCBD-2CFC-4BBD-B1A7-2D152B88ED6A}">
      <dgm:prSet/>
      <dgm:spPr/>
      <dgm:t>
        <a:bodyPr/>
        <a:lstStyle/>
        <a:p>
          <a:endParaRPr lang="en-US"/>
        </a:p>
      </dgm:t>
    </dgm:pt>
    <dgm:pt modelId="{D9FC6D68-3EA5-4EB3-B429-ED4104926D4E}">
      <dgm:prSet custT="1"/>
      <dgm:spPr/>
      <dgm:t>
        <a:bodyPr/>
        <a:lstStyle/>
        <a:p>
          <a:r>
            <a:rPr lang="en-US" sz="1200" noProof="0" dirty="0" smtClean="0"/>
            <a:t>Admission weight for neonates aged &lt;365 days</a:t>
          </a:r>
          <a:endParaRPr lang="en-US" sz="1200" noProof="0" dirty="0"/>
        </a:p>
      </dgm:t>
    </dgm:pt>
    <dgm:pt modelId="{CC089FEF-23E3-4643-A3BD-DE2FFA97CBCB}" type="parTrans" cxnId="{602A034B-F8AD-4CB7-BC5F-7D18586CC962}">
      <dgm:prSet/>
      <dgm:spPr/>
      <dgm:t>
        <a:bodyPr/>
        <a:lstStyle/>
        <a:p>
          <a:endParaRPr lang="en-US"/>
        </a:p>
      </dgm:t>
    </dgm:pt>
    <dgm:pt modelId="{30CB627A-5516-4FCB-8B92-C7A267D6D9B7}" type="sibTrans" cxnId="{602A034B-F8AD-4CB7-BC5F-7D18586CC962}">
      <dgm:prSet/>
      <dgm:spPr/>
      <dgm:t>
        <a:bodyPr/>
        <a:lstStyle/>
        <a:p>
          <a:endParaRPr lang="en-US"/>
        </a:p>
      </dgm:t>
    </dgm:pt>
    <dgm:pt modelId="{D562E7AF-AFA1-444F-94CB-346BC8F81E36}">
      <dgm:prSet custT="1"/>
      <dgm:spPr/>
      <dgm:t>
        <a:bodyPr/>
        <a:lstStyle/>
        <a:p>
          <a:r>
            <a:rPr lang="en-US" sz="1200" noProof="0" dirty="0" smtClean="0"/>
            <a:t>Discharge status</a:t>
          </a:r>
          <a:endParaRPr lang="en-US" sz="1200" noProof="0" dirty="0"/>
        </a:p>
      </dgm:t>
    </dgm:pt>
    <dgm:pt modelId="{6820C9A9-63C9-4C52-B39C-4AA33EE66540}" type="parTrans" cxnId="{8F7779AC-11F4-45CB-815F-FE2E082B0C1E}">
      <dgm:prSet/>
      <dgm:spPr/>
      <dgm:t>
        <a:bodyPr/>
        <a:lstStyle/>
        <a:p>
          <a:endParaRPr lang="en-US"/>
        </a:p>
      </dgm:t>
    </dgm:pt>
    <dgm:pt modelId="{0E7CD0FC-8C3A-4EBC-8A33-1D7166B44598}" type="sibTrans" cxnId="{8F7779AC-11F4-45CB-815F-FE2E082B0C1E}">
      <dgm:prSet/>
      <dgm:spPr/>
      <dgm:t>
        <a:bodyPr/>
        <a:lstStyle/>
        <a:p>
          <a:endParaRPr lang="en-US"/>
        </a:p>
      </dgm:t>
    </dgm:pt>
    <dgm:pt modelId="{328944FE-3C9E-46CA-AB3D-748DA43B285D}">
      <dgm:prSet phldrT="[Text]" custT="1"/>
      <dgm:spPr/>
      <dgm:t>
        <a:bodyPr/>
        <a:lstStyle/>
        <a:p>
          <a:pPr>
            <a:lnSpc>
              <a:spcPct val="100000"/>
            </a:lnSpc>
            <a:spcAft>
              <a:spcPts val="0"/>
            </a:spcAft>
          </a:pPr>
          <a:r>
            <a:rPr lang="en-US" sz="1200" noProof="0" dirty="0" smtClean="0"/>
            <a:t>Secondary diagnosis (comorbidities or complications)</a:t>
          </a:r>
          <a:endParaRPr lang="en-US" sz="1200" noProof="0" dirty="0"/>
        </a:p>
      </dgm:t>
    </dgm:pt>
    <dgm:pt modelId="{3299913B-BBAF-4A7B-B02D-B848141A220F}" type="parTrans" cxnId="{CE505513-DDD8-4EBF-82BC-8F9A4F21A921}">
      <dgm:prSet/>
      <dgm:spPr/>
      <dgm:t>
        <a:bodyPr/>
        <a:lstStyle/>
        <a:p>
          <a:endParaRPr lang="en-US"/>
        </a:p>
      </dgm:t>
    </dgm:pt>
    <dgm:pt modelId="{8C18133D-1C5C-4017-8DEF-F05BECC98136}" type="sibTrans" cxnId="{CE505513-DDD8-4EBF-82BC-8F9A4F21A921}">
      <dgm:prSet/>
      <dgm:spPr/>
      <dgm:t>
        <a:bodyPr/>
        <a:lstStyle/>
        <a:p>
          <a:endParaRPr lang="en-US"/>
        </a:p>
      </dgm:t>
    </dgm:pt>
    <dgm:pt modelId="{F7C962A2-7C37-4A0E-953A-FEB9593496D3}">
      <dgm:prSet custT="1"/>
      <dgm:spPr/>
      <dgm:t>
        <a:bodyPr/>
        <a:lstStyle/>
        <a:p>
          <a:r>
            <a:rPr lang="en-US" sz="1200" noProof="0" dirty="0" smtClean="0"/>
            <a:t>Procedures</a:t>
          </a:r>
          <a:endParaRPr lang="en-US" sz="1200" noProof="0" dirty="0"/>
        </a:p>
      </dgm:t>
    </dgm:pt>
    <dgm:pt modelId="{EB49B21C-9E1C-4446-9053-09198823C14B}" type="parTrans" cxnId="{4FD889FF-9483-48B2-92A0-D01CB95D5752}">
      <dgm:prSet/>
      <dgm:spPr/>
      <dgm:t>
        <a:bodyPr/>
        <a:lstStyle/>
        <a:p>
          <a:endParaRPr lang="en-US"/>
        </a:p>
      </dgm:t>
    </dgm:pt>
    <dgm:pt modelId="{E0A415D3-02E4-4480-9008-8BD4001DEF1F}" type="sibTrans" cxnId="{4FD889FF-9483-48B2-92A0-D01CB95D5752}">
      <dgm:prSet/>
      <dgm:spPr/>
      <dgm:t>
        <a:bodyPr/>
        <a:lstStyle/>
        <a:p>
          <a:endParaRPr lang="en-US"/>
        </a:p>
      </dgm:t>
    </dgm:pt>
    <dgm:pt modelId="{FC82F2CD-7A2D-4285-9312-EE194E078962}" type="pres">
      <dgm:prSet presAssocID="{4F7AA616-6451-468E-9DF3-129F41037628}" presName="cycle" presStyleCnt="0">
        <dgm:presLayoutVars>
          <dgm:chMax val="1"/>
          <dgm:dir/>
          <dgm:animLvl val="ctr"/>
          <dgm:resizeHandles val="exact"/>
        </dgm:presLayoutVars>
      </dgm:prSet>
      <dgm:spPr/>
      <dgm:t>
        <a:bodyPr/>
        <a:lstStyle/>
        <a:p>
          <a:endParaRPr lang="fi-FI"/>
        </a:p>
      </dgm:t>
    </dgm:pt>
    <dgm:pt modelId="{CFFFBE97-484E-45BF-AF39-D03AD4EF7B9E}" type="pres">
      <dgm:prSet presAssocID="{DA3E824C-89B0-4349-AF37-4B3A785FEC53}" presName="centerShape" presStyleLbl="node0" presStyleIdx="0" presStyleCnt="1" custScaleX="84411" custScaleY="80499" custLinFactNeighborX="-4421" custLinFactNeighborY="-26608"/>
      <dgm:spPr/>
      <dgm:t>
        <a:bodyPr/>
        <a:lstStyle/>
        <a:p>
          <a:endParaRPr lang="fi-FI"/>
        </a:p>
      </dgm:t>
    </dgm:pt>
    <dgm:pt modelId="{9A23A982-60D9-4F48-80EC-55E29E1D8CF8}" type="pres">
      <dgm:prSet presAssocID="{D99400B1-FEBF-4168-8348-CE452A009FEF}" presName="parTrans" presStyleLbl="bgSibTrans2D1" presStyleIdx="0" presStyleCnt="8" custScaleX="109229" custLinFactNeighborX="-4602" custLinFactNeighborY="18528"/>
      <dgm:spPr/>
      <dgm:t>
        <a:bodyPr/>
        <a:lstStyle/>
        <a:p>
          <a:endParaRPr lang="fi-FI"/>
        </a:p>
      </dgm:t>
    </dgm:pt>
    <dgm:pt modelId="{3E28BAAC-DA60-481A-8D58-FB6D52D22BAA}" type="pres">
      <dgm:prSet presAssocID="{A30903CD-BDC9-4EFF-BDBB-4C233490087E}" presName="node" presStyleLbl="node1" presStyleIdx="0" presStyleCnt="8" custScaleX="101950" custScaleY="67045" custRadScaleRad="84042" custRadScaleInc="68375">
        <dgm:presLayoutVars>
          <dgm:bulletEnabled val="1"/>
        </dgm:presLayoutVars>
      </dgm:prSet>
      <dgm:spPr/>
      <dgm:t>
        <a:bodyPr/>
        <a:lstStyle/>
        <a:p>
          <a:endParaRPr lang="fi-FI"/>
        </a:p>
      </dgm:t>
    </dgm:pt>
    <dgm:pt modelId="{FAFB32AE-11B8-4633-BD40-CC797F2116CB}" type="pres">
      <dgm:prSet presAssocID="{3299913B-BBAF-4A7B-B02D-B848141A220F}" presName="parTrans" presStyleLbl="bgSibTrans2D1" presStyleIdx="1" presStyleCnt="8"/>
      <dgm:spPr/>
      <dgm:t>
        <a:bodyPr/>
        <a:lstStyle/>
        <a:p>
          <a:endParaRPr lang="en-US"/>
        </a:p>
      </dgm:t>
    </dgm:pt>
    <dgm:pt modelId="{82FD0A22-B1FE-4428-AD14-260955B8E444}" type="pres">
      <dgm:prSet presAssocID="{328944FE-3C9E-46CA-AB3D-748DA43B285D}" presName="node" presStyleLbl="node1" presStyleIdx="1" presStyleCnt="8" custScaleX="162987" custScaleY="75308" custRadScaleRad="37791" custRadScaleInc="-186563">
        <dgm:presLayoutVars>
          <dgm:bulletEnabled val="1"/>
        </dgm:presLayoutVars>
      </dgm:prSet>
      <dgm:spPr/>
      <dgm:t>
        <a:bodyPr/>
        <a:lstStyle/>
        <a:p>
          <a:endParaRPr lang="en-US"/>
        </a:p>
      </dgm:t>
    </dgm:pt>
    <dgm:pt modelId="{34354E31-8EDA-440E-8BC5-4FE34A51C3DE}" type="pres">
      <dgm:prSet presAssocID="{8AA78934-5F60-45AD-AE06-17EC5D3826C8}" presName="parTrans" presStyleLbl="bgSibTrans2D1" presStyleIdx="2" presStyleCnt="8"/>
      <dgm:spPr/>
      <dgm:t>
        <a:bodyPr/>
        <a:lstStyle/>
        <a:p>
          <a:endParaRPr lang="en-US"/>
        </a:p>
      </dgm:t>
    </dgm:pt>
    <dgm:pt modelId="{1DE347A2-A0A3-4B32-BFD7-83E58C909948}" type="pres">
      <dgm:prSet presAssocID="{F51DB5B0-DAE3-4656-BAC5-D63CD6248E6D}" presName="node" presStyleLbl="node1" presStyleIdx="2" presStyleCnt="8" custScaleY="54859" custRadScaleRad="116647" custRadScaleInc="-35089">
        <dgm:presLayoutVars>
          <dgm:bulletEnabled val="1"/>
        </dgm:presLayoutVars>
      </dgm:prSet>
      <dgm:spPr/>
      <dgm:t>
        <a:bodyPr/>
        <a:lstStyle/>
        <a:p>
          <a:endParaRPr lang="en-US"/>
        </a:p>
      </dgm:t>
    </dgm:pt>
    <dgm:pt modelId="{DB93BA15-F54F-420A-B98F-0EE7C7C6927D}" type="pres">
      <dgm:prSet presAssocID="{A9C98F82-E9FE-4006-9CE6-12627CCFD4BF}" presName="parTrans" presStyleLbl="bgSibTrans2D1" presStyleIdx="3" presStyleCnt="8"/>
      <dgm:spPr/>
      <dgm:t>
        <a:bodyPr/>
        <a:lstStyle/>
        <a:p>
          <a:endParaRPr lang="en-US"/>
        </a:p>
      </dgm:t>
    </dgm:pt>
    <dgm:pt modelId="{8C8E8502-0261-4C5F-A062-844636584C51}" type="pres">
      <dgm:prSet presAssocID="{B00B4F47-5FDA-4A05-91A3-72AB993646F3}" presName="node" presStyleLbl="node1" presStyleIdx="3" presStyleCnt="8" custScaleX="106990" custScaleY="51397" custRadScaleRad="113024" custRadScaleInc="-19654">
        <dgm:presLayoutVars>
          <dgm:bulletEnabled val="1"/>
        </dgm:presLayoutVars>
      </dgm:prSet>
      <dgm:spPr/>
      <dgm:t>
        <a:bodyPr/>
        <a:lstStyle/>
        <a:p>
          <a:endParaRPr lang="en-US"/>
        </a:p>
      </dgm:t>
    </dgm:pt>
    <dgm:pt modelId="{1725D61F-EF39-44D1-AD8D-92601D5E04C7}" type="pres">
      <dgm:prSet presAssocID="{710DBC94-A9A1-4CBB-9BAE-3DB62EBE53F9}" presName="parTrans" presStyleLbl="bgSibTrans2D1" presStyleIdx="4" presStyleCnt="8"/>
      <dgm:spPr/>
      <dgm:t>
        <a:bodyPr/>
        <a:lstStyle/>
        <a:p>
          <a:endParaRPr lang="en-US"/>
        </a:p>
      </dgm:t>
    </dgm:pt>
    <dgm:pt modelId="{CEB27E7F-8AC4-4A22-A45D-8C1C0EF4B638}" type="pres">
      <dgm:prSet presAssocID="{208C6245-CA49-4C09-B4A4-DF35634290C9}" presName="node" presStyleLbl="node1" presStyleIdx="4" presStyleCnt="8" custScaleX="137766" custScaleY="48276" custRadScaleRad="116356" custRadScaleInc="37681">
        <dgm:presLayoutVars>
          <dgm:bulletEnabled val="1"/>
        </dgm:presLayoutVars>
      </dgm:prSet>
      <dgm:spPr/>
      <dgm:t>
        <a:bodyPr/>
        <a:lstStyle/>
        <a:p>
          <a:endParaRPr lang="en-US"/>
        </a:p>
      </dgm:t>
    </dgm:pt>
    <dgm:pt modelId="{536C1147-19EA-47C5-8CB5-B24B166EB5CB}" type="pres">
      <dgm:prSet presAssocID="{CC089FEF-23E3-4643-A3BD-DE2FFA97CBCB}" presName="parTrans" presStyleLbl="bgSibTrans2D1" presStyleIdx="5" presStyleCnt="8"/>
      <dgm:spPr/>
      <dgm:t>
        <a:bodyPr/>
        <a:lstStyle/>
        <a:p>
          <a:endParaRPr lang="en-US"/>
        </a:p>
      </dgm:t>
    </dgm:pt>
    <dgm:pt modelId="{1A8D6D6C-FB73-4EA8-AF20-8C294801FB55}" type="pres">
      <dgm:prSet presAssocID="{D9FC6D68-3EA5-4EB3-B429-ED4104926D4E}" presName="node" presStyleLbl="node1" presStyleIdx="5" presStyleCnt="8" custScaleX="164654" custScaleY="66369" custRadScaleRad="99067" custRadScaleInc="30161">
        <dgm:presLayoutVars>
          <dgm:bulletEnabled val="1"/>
        </dgm:presLayoutVars>
      </dgm:prSet>
      <dgm:spPr/>
      <dgm:t>
        <a:bodyPr/>
        <a:lstStyle/>
        <a:p>
          <a:endParaRPr lang="en-US"/>
        </a:p>
      </dgm:t>
    </dgm:pt>
    <dgm:pt modelId="{F30FF1F3-E8C4-415F-B82A-4DC064B13432}" type="pres">
      <dgm:prSet presAssocID="{6820C9A9-63C9-4C52-B39C-4AA33EE66540}" presName="parTrans" presStyleLbl="bgSibTrans2D1" presStyleIdx="6" presStyleCnt="8"/>
      <dgm:spPr/>
      <dgm:t>
        <a:bodyPr/>
        <a:lstStyle/>
        <a:p>
          <a:endParaRPr lang="en-US"/>
        </a:p>
      </dgm:t>
    </dgm:pt>
    <dgm:pt modelId="{DBBC4C4C-B169-4976-9743-25CC23374669}" type="pres">
      <dgm:prSet presAssocID="{D562E7AF-AFA1-444F-94CB-346BC8F81E36}" presName="node" presStyleLbl="node1" presStyleIdx="6" presStyleCnt="8" custScaleY="54731" custRadScaleRad="77402" custRadScaleInc="-5974">
        <dgm:presLayoutVars>
          <dgm:bulletEnabled val="1"/>
        </dgm:presLayoutVars>
      </dgm:prSet>
      <dgm:spPr/>
      <dgm:t>
        <a:bodyPr/>
        <a:lstStyle/>
        <a:p>
          <a:endParaRPr lang="en-US"/>
        </a:p>
      </dgm:t>
    </dgm:pt>
    <dgm:pt modelId="{E70889DA-2A27-4D40-A34C-2503C30B1C86}" type="pres">
      <dgm:prSet presAssocID="{EB49B21C-9E1C-4446-9053-09198823C14B}" presName="parTrans" presStyleLbl="bgSibTrans2D1" presStyleIdx="7" presStyleCnt="8"/>
      <dgm:spPr/>
      <dgm:t>
        <a:bodyPr/>
        <a:lstStyle/>
        <a:p>
          <a:endParaRPr lang="en-US"/>
        </a:p>
      </dgm:t>
    </dgm:pt>
    <dgm:pt modelId="{5AF7C43B-6A61-4E72-BDC1-A420226B283C}" type="pres">
      <dgm:prSet presAssocID="{F7C962A2-7C37-4A0E-953A-FEB9593496D3}" presName="node" presStyleLbl="node1" presStyleIdx="7" presStyleCnt="8" custScaleY="54821" custRadScaleRad="43277" custRadScaleInc="20585">
        <dgm:presLayoutVars>
          <dgm:bulletEnabled val="1"/>
        </dgm:presLayoutVars>
      </dgm:prSet>
      <dgm:spPr/>
      <dgm:t>
        <a:bodyPr/>
        <a:lstStyle/>
        <a:p>
          <a:endParaRPr lang="en-US"/>
        </a:p>
      </dgm:t>
    </dgm:pt>
  </dgm:ptLst>
  <dgm:cxnLst>
    <dgm:cxn modelId="{B6D01303-2A5C-4741-9E87-F4125A2C40EE}" type="presOf" srcId="{8AA78934-5F60-45AD-AE06-17EC5D3826C8}" destId="{34354E31-8EDA-440E-8BC5-4FE34A51C3DE}" srcOrd="0" destOrd="0" presId="urn:microsoft.com/office/officeart/2005/8/layout/radial4"/>
    <dgm:cxn modelId="{602A034B-F8AD-4CB7-BC5F-7D18586CC962}" srcId="{DA3E824C-89B0-4349-AF37-4B3A785FEC53}" destId="{D9FC6D68-3EA5-4EB3-B429-ED4104926D4E}" srcOrd="5" destOrd="0" parTransId="{CC089FEF-23E3-4643-A3BD-DE2FFA97CBCB}" sibTransId="{30CB627A-5516-4FCB-8B92-C7A267D6D9B7}"/>
    <dgm:cxn modelId="{4C5BA0A3-E390-4AD9-A4FA-CE667A5D9A9F}" type="presOf" srcId="{A30903CD-BDC9-4EFF-BDBB-4C233490087E}" destId="{3E28BAAC-DA60-481A-8D58-FB6D52D22BAA}" srcOrd="0" destOrd="0" presId="urn:microsoft.com/office/officeart/2005/8/layout/radial4"/>
    <dgm:cxn modelId="{D5F4DCBD-2CFC-4BBD-B1A7-2D152B88ED6A}" srcId="{DA3E824C-89B0-4349-AF37-4B3A785FEC53}" destId="{208C6245-CA49-4C09-B4A4-DF35634290C9}" srcOrd="4" destOrd="0" parTransId="{710DBC94-A9A1-4CBB-9BAE-3DB62EBE53F9}" sibTransId="{CAC2BBD4-6B8F-40A6-97D3-9A1965A3FEBC}"/>
    <dgm:cxn modelId="{EEA651C1-68DE-474C-AF48-0AC8A3ACB97D}" srcId="{DA3E824C-89B0-4349-AF37-4B3A785FEC53}" destId="{A30903CD-BDC9-4EFF-BDBB-4C233490087E}" srcOrd="0" destOrd="0" parTransId="{D99400B1-FEBF-4168-8348-CE452A009FEF}" sibTransId="{5C43BB64-1C10-4F78-868F-D72625FD3A43}"/>
    <dgm:cxn modelId="{64A4C793-BEB2-4680-8448-F9721BCED297}" type="presOf" srcId="{D562E7AF-AFA1-444F-94CB-346BC8F81E36}" destId="{DBBC4C4C-B169-4976-9743-25CC23374669}" srcOrd="0" destOrd="0" presId="urn:microsoft.com/office/officeart/2005/8/layout/radial4"/>
    <dgm:cxn modelId="{4FD889FF-9483-48B2-92A0-D01CB95D5752}" srcId="{DA3E824C-89B0-4349-AF37-4B3A785FEC53}" destId="{F7C962A2-7C37-4A0E-953A-FEB9593496D3}" srcOrd="7" destOrd="0" parTransId="{EB49B21C-9E1C-4446-9053-09198823C14B}" sibTransId="{E0A415D3-02E4-4480-9008-8BD4001DEF1F}"/>
    <dgm:cxn modelId="{888C1E4B-BEE7-4BD4-BF53-A226E6151D0D}" type="presOf" srcId="{328944FE-3C9E-46CA-AB3D-748DA43B285D}" destId="{82FD0A22-B1FE-4428-AD14-260955B8E444}" srcOrd="0" destOrd="0" presId="urn:microsoft.com/office/officeart/2005/8/layout/radial4"/>
    <dgm:cxn modelId="{1EDAE53B-373B-419C-84EB-8F86FB329600}" type="presOf" srcId="{208C6245-CA49-4C09-B4A4-DF35634290C9}" destId="{CEB27E7F-8AC4-4A22-A45D-8C1C0EF4B638}" srcOrd="0" destOrd="0" presId="urn:microsoft.com/office/officeart/2005/8/layout/radial4"/>
    <dgm:cxn modelId="{F83DA6B5-1EB6-488C-8B77-164D494A9516}" type="presOf" srcId="{D99400B1-FEBF-4168-8348-CE452A009FEF}" destId="{9A23A982-60D9-4F48-80EC-55E29E1D8CF8}" srcOrd="0" destOrd="0" presId="urn:microsoft.com/office/officeart/2005/8/layout/radial4"/>
    <dgm:cxn modelId="{A41857FF-6256-4498-A28D-CFE394963EA5}" type="presOf" srcId="{4F7AA616-6451-468E-9DF3-129F41037628}" destId="{FC82F2CD-7A2D-4285-9312-EE194E078962}" srcOrd="0" destOrd="0" presId="urn:microsoft.com/office/officeart/2005/8/layout/radial4"/>
    <dgm:cxn modelId="{7367E0EE-A80F-4E8D-B764-B2222B89511B}" type="presOf" srcId="{A9C98F82-E9FE-4006-9CE6-12627CCFD4BF}" destId="{DB93BA15-F54F-420A-B98F-0EE7C7C6927D}" srcOrd="0" destOrd="0" presId="urn:microsoft.com/office/officeart/2005/8/layout/radial4"/>
    <dgm:cxn modelId="{C10D59E3-4C22-46C8-A6DA-54A8A2406DD2}" type="presOf" srcId="{F51DB5B0-DAE3-4656-BAC5-D63CD6248E6D}" destId="{1DE347A2-A0A3-4B32-BFD7-83E58C909948}" srcOrd="0" destOrd="0" presId="urn:microsoft.com/office/officeart/2005/8/layout/radial4"/>
    <dgm:cxn modelId="{5C4EB295-172C-44B7-9512-89D052B8225C}" type="presOf" srcId="{DA3E824C-89B0-4349-AF37-4B3A785FEC53}" destId="{CFFFBE97-484E-45BF-AF39-D03AD4EF7B9E}" srcOrd="0" destOrd="0" presId="urn:microsoft.com/office/officeart/2005/8/layout/radial4"/>
    <dgm:cxn modelId="{FD701A11-83E9-48CF-91FE-5CE2E9B1605C}" srcId="{DA3E824C-89B0-4349-AF37-4B3A785FEC53}" destId="{F51DB5B0-DAE3-4656-BAC5-D63CD6248E6D}" srcOrd="2" destOrd="0" parTransId="{8AA78934-5F60-45AD-AE06-17EC5D3826C8}" sibTransId="{A19DDF14-61EB-4EAE-A0EA-B5E0ABEDB01F}"/>
    <dgm:cxn modelId="{CE505513-DDD8-4EBF-82BC-8F9A4F21A921}" srcId="{DA3E824C-89B0-4349-AF37-4B3A785FEC53}" destId="{328944FE-3C9E-46CA-AB3D-748DA43B285D}" srcOrd="1" destOrd="0" parTransId="{3299913B-BBAF-4A7B-B02D-B848141A220F}" sibTransId="{8C18133D-1C5C-4017-8DEF-F05BECC98136}"/>
    <dgm:cxn modelId="{30CA484D-E802-44D5-86B3-A273566AA969}" type="presOf" srcId="{CC089FEF-23E3-4643-A3BD-DE2FFA97CBCB}" destId="{536C1147-19EA-47C5-8CB5-B24B166EB5CB}" srcOrd="0" destOrd="0" presId="urn:microsoft.com/office/officeart/2005/8/layout/radial4"/>
    <dgm:cxn modelId="{8F7779AC-11F4-45CB-815F-FE2E082B0C1E}" srcId="{DA3E824C-89B0-4349-AF37-4B3A785FEC53}" destId="{D562E7AF-AFA1-444F-94CB-346BC8F81E36}" srcOrd="6" destOrd="0" parTransId="{6820C9A9-63C9-4C52-B39C-4AA33EE66540}" sibTransId="{0E7CD0FC-8C3A-4EBC-8A33-1D7166B44598}"/>
    <dgm:cxn modelId="{CB72882D-B12D-44FF-9237-DBB1BC813F4F}" srcId="{4F7AA616-6451-468E-9DF3-129F41037628}" destId="{DA3E824C-89B0-4349-AF37-4B3A785FEC53}" srcOrd="0" destOrd="0" parTransId="{B2196D92-06DF-4A33-964E-AE032F5A2778}" sibTransId="{FEEF6959-9217-4320-8FBF-FA444DB1DFB9}"/>
    <dgm:cxn modelId="{95273E7B-0764-4ACB-9534-0DA53E1BCDBF}" type="presOf" srcId="{EB49B21C-9E1C-4446-9053-09198823C14B}" destId="{E70889DA-2A27-4D40-A34C-2503C30B1C86}" srcOrd="0" destOrd="0" presId="urn:microsoft.com/office/officeart/2005/8/layout/radial4"/>
    <dgm:cxn modelId="{1526FAF9-1617-45E7-A7EB-CEE5CDD09654}" type="presOf" srcId="{B00B4F47-5FDA-4A05-91A3-72AB993646F3}" destId="{8C8E8502-0261-4C5F-A062-844636584C51}" srcOrd="0" destOrd="0" presId="urn:microsoft.com/office/officeart/2005/8/layout/radial4"/>
    <dgm:cxn modelId="{6352457A-3489-44DD-9ACA-3CCC663E68DF}" type="presOf" srcId="{D9FC6D68-3EA5-4EB3-B429-ED4104926D4E}" destId="{1A8D6D6C-FB73-4EA8-AF20-8C294801FB55}" srcOrd="0" destOrd="0" presId="urn:microsoft.com/office/officeart/2005/8/layout/radial4"/>
    <dgm:cxn modelId="{A0A175B2-15DC-43DB-9D02-BEF04DFC2D56}" type="presOf" srcId="{710DBC94-A9A1-4CBB-9BAE-3DB62EBE53F9}" destId="{1725D61F-EF39-44D1-AD8D-92601D5E04C7}" srcOrd="0" destOrd="0" presId="urn:microsoft.com/office/officeart/2005/8/layout/radial4"/>
    <dgm:cxn modelId="{28CC6140-5E63-46A0-A371-82414E0BFAE6}" type="presOf" srcId="{6820C9A9-63C9-4C52-B39C-4AA33EE66540}" destId="{F30FF1F3-E8C4-415F-B82A-4DC064B13432}" srcOrd="0" destOrd="0" presId="urn:microsoft.com/office/officeart/2005/8/layout/radial4"/>
    <dgm:cxn modelId="{D8DAED7C-3CE1-4B22-BA53-134B22C652A6}" type="presOf" srcId="{F7C962A2-7C37-4A0E-953A-FEB9593496D3}" destId="{5AF7C43B-6A61-4E72-BDC1-A420226B283C}" srcOrd="0" destOrd="0" presId="urn:microsoft.com/office/officeart/2005/8/layout/radial4"/>
    <dgm:cxn modelId="{C01CD8DE-844E-4F97-9991-0151F69CA4B1}" type="presOf" srcId="{3299913B-BBAF-4A7B-B02D-B848141A220F}" destId="{FAFB32AE-11B8-4633-BD40-CC797F2116CB}" srcOrd="0" destOrd="0" presId="urn:microsoft.com/office/officeart/2005/8/layout/radial4"/>
    <dgm:cxn modelId="{900C7AD2-58AD-4D50-9139-A0CFD3C09BF8}" srcId="{DA3E824C-89B0-4349-AF37-4B3A785FEC53}" destId="{B00B4F47-5FDA-4A05-91A3-72AB993646F3}" srcOrd="3" destOrd="0" parTransId="{A9C98F82-E9FE-4006-9CE6-12627CCFD4BF}" sibTransId="{5B12C225-970E-4CE9-8A5E-5E6A03CB5521}"/>
    <dgm:cxn modelId="{43C173CE-5145-4577-A9E4-167CA69DA317}" type="presParOf" srcId="{FC82F2CD-7A2D-4285-9312-EE194E078962}" destId="{CFFFBE97-484E-45BF-AF39-D03AD4EF7B9E}" srcOrd="0" destOrd="0" presId="urn:microsoft.com/office/officeart/2005/8/layout/radial4"/>
    <dgm:cxn modelId="{F4641880-266A-4886-8930-2CBE7AA5B3C8}" type="presParOf" srcId="{FC82F2CD-7A2D-4285-9312-EE194E078962}" destId="{9A23A982-60D9-4F48-80EC-55E29E1D8CF8}" srcOrd="1" destOrd="0" presId="urn:microsoft.com/office/officeart/2005/8/layout/radial4"/>
    <dgm:cxn modelId="{7288D5D6-3F90-4252-9EC8-B5BA23D6ED30}" type="presParOf" srcId="{FC82F2CD-7A2D-4285-9312-EE194E078962}" destId="{3E28BAAC-DA60-481A-8D58-FB6D52D22BAA}" srcOrd="2" destOrd="0" presId="urn:microsoft.com/office/officeart/2005/8/layout/radial4"/>
    <dgm:cxn modelId="{99448ED4-9B9D-4B90-AC33-F31AF091A196}" type="presParOf" srcId="{FC82F2CD-7A2D-4285-9312-EE194E078962}" destId="{FAFB32AE-11B8-4633-BD40-CC797F2116CB}" srcOrd="3" destOrd="0" presId="urn:microsoft.com/office/officeart/2005/8/layout/radial4"/>
    <dgm:cxn modelId="{185C7B01-904E-4807-97E4-34E7E8871596}" type="presParOf" srcId="{FC82F2CD-7A2D-4285-9312-EE194E078962}" destId="{82FD0A22-B1FE-4428-AD14-260955B8E444}" srcOrd="4" destOrd="0" presId="urn:microsoft.com/office/officeart/2005/8/layout/radial4"/>
    <dgm:cxn modelId="{496C5064-0939-4F82-896B-C8726D6CECB2}" type="presParOf" srcId="{FC82F2CD-7A2D-4285-9312-EE194E078962}" destId="{34354E31-8EDA-440E-8BC5-4FE34A51C3DE}" srcOrd="5" destOrd="0" presId="urn:microsoft.com/office/officeart/2005/8/layout/radial4"/>
    <dgm:cxn modelId="{4D548A49-2A41-4495-BA80-8D1C716317DA}" type="presParOf" srcId="{FC82F2CD-7A2D-4285-9312-EE194E078962}" destId="{1DE347A2-A0A3-4B32-BFD7-83E58C909948}" srcOrd="6" destOrd="0" presId="urn:microsoft.com/office/officeart/2005/8/layout/radial4"/>
    <dgm:cxn modelId="{6B86E5CD-8BCC-4074-8CA2-53531BE2A1AA}" type="presParOf" srcId="{FC82F2CD-7A2D-4285-9312-EE194E078962}" destId="{DB93BA15-F54F-420A-B98F-0EE7C7C6927D}" srcOrd="7" destOrd="0" presId="urn:microsoft.com/office/officeart/2005/8/layout/radial4"/>
    <dgm:cxn modelId="{AAB19BC2-0363-486C-9E36-448FDB39AE53}" type="presParOf" srcId="{FC82F2CD-7A2D-4285-9312-EE194E078962}" destId="{8C8E8502-0261-4C5F-A062-844636584C51}" srcOrd="8" destOrd="0" presId="urn:microsoft.com/office/officeart/2005/8/layout/radial4"/>
    <dgm:cxn modelId="{BC5CA8A0-AE98-4088-A70B-BEEF2D0783B5}" type="presParOf" srcId="{FC82F2CD-7A2D-4285-9312-EE194E078962}" destId="{1725D61F-EF39-44D1-AD8D-92601D5E04C7}" srcOrd="9" destOrd="0" presId="urn:microsoft.com/office/officeart/2005/8/layout/radial4"/>
    <dgm:cxn modelId="{EF8DCC78-7509-4D8E-BF77-30A235D52423}" type="presParOf" srcId="{FC82F2CD-7A2D-4285-9312-EE194E078962}" destId="{CEB27E7F-8AC4-4A22-A45D-8C1C0EF4B638}" srcOrd="10" destOrd="0" presId="urn:microsoft.com/office/officeart/2005/8/layout/radial4"/>
    <dgm:cxn modelId="{27F64903-B7AA-48B0-8CB5-99239E35FA55}" type="presParOf" srcId="{FC82F2CD-7A2D-4285-9312-EE194E078962}" destId="{536C1147-19EA-47C5-8CB5-B24B166EB5CB}" srcOrd="11" destOrd="0" presId="urn:microsoft.com/office/officeart/2005/8/layout/radial4"/>
    <dgm:cxn modelId="{F1BD3358-125B-45AF-93D1-03B7098616A6}" type="presParOf" srcId="{FC82F2CD-7A2D-4285-9312-EE194E078962}" destId="{1A8D6D6C-FB73-4EA8-AF20-8C294801FB55}" srcOrd="12" destOrd="0" presId="urn:microsoft.com/office/officeart/2005/8/layout/radial4"/>
    <dgm:cxn modelId="{F48D8B56-1379-40CD-9C02-FF9A323399D6}" type="presParOf" srcId="{FC82F2CD-7A2D-4285-9312-EE194E078962}" destId="{F30FF1F3-E8C4-415F-B82A-4DC064B13432}" srcOrd="13" destOrd="0" presId="urn:microsoft.com/office/officeart/2005/8/layout/radial4"/>
    <dgm:cxn modelId="{B8C4D430-3B8E-4155-BB13-F1AF34732B25}" type="presParOf" srcId="{FC82F2CD-7A2D-4285-9312-EE194E078962}" destId="{DBBC4C4C-B169-4976-9743-25CC23374669}" srcOrd="14" destOrd="0" presId="urn:microsoft.com/office/officeart/2005/8/layout/radial4"/>
    <dgm:cxn modelId="{879AA9AF-9D12-4347-91D0-F617A3B69A1E}" type="presParOf" srcId="{FC82F2CD-7A2D-4285-9312-EE194E078962}" destId="{E70889DA-2A27-4D40-A34C-2503C30B1C86}" srcOrd="15" destOrd="0" presId="urn:microsoft.com/office/officeart/2005/8/layout/radial4"/>
    <dgm:cxn modelId="{84EC8FE4-5E4E-4B33-BF77-E52772DF2EDC}" type="presParOf" srcId="{FC82F2CD-7A2D-4285-9312-EE194E078962}" destId="{5AF7C43B-6A61-4E72-BDC1-A420226B283C}" srcOrd="16"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75DB71-DAF8-4A14-965A-DE9104B0AB12}">
      <dsp:nvSpPr>
        <dsp:cNvPr id="0" name=""/>
        <dsp:cNvSpPr/>
      </dsp:nvSpPr>
      <dsp:spPr>
        <a:xfrm>
          <a:off x="4018" y="892720"/>
          <a:ext cx="2740521" cy="274052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111250">
            <a:lnSpc>
              <a:spcPct val="90000"/>
            </a:lnSpc>
            <a:spcBef>
              <a:spcPct val="0"/>
            </a:spcBef>
            <a:spcAft>
              <a:spcPct val="35000"/>
            </a:spcAft>
          </a:pPr>
          <a:r>
            <a:rPr lang="fi-FI" sz="2500" kern="1200" smtClean="0"/>
            <a:t>Clinically and economically homogeneous groups</a:t>
          </a:r>
          <a:endParaRPr lang="en-US" sz="2500" kern="1200"/>
        </a:p>
      </dsp:txBody>
      <dsp:txXfrm>
        <a:off x="405358" y="1294060"/>
        <a:ext cx="1937841" cy="1937841"/>
      </dsp:txXfrm>
    </dsp:sp>
    <dsp:sp modelId="{20E3E092-8733-4651-AB34-A9207B9DEB6D}">
      <dsp:nvSpPr>
        <dsp:cNvPr id="0" name=""/>
        <dsp:cNvSpPr/>
      </dsp:nvSpPr>
      <dsp:spPr>
        <a:xfrm>
          <a:off x="2744539" y="892720"/>
          <a:ext cx="2740521" cy="274052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111250">
            <a:lnSpc>
              <a:spcPct val="90000"/>
            </a:lnSpc>
            <a:spcBef>
              <a:spcPct val="0"/>
            </a:spcBef>
            <a:spcAft>
              <a:spcPct val="35000"/>
            </a:spcAft>
          </a:pPr>
          <a:r>
            <a:rPr lang="fi-FI" sz="2500" kern="1200" smtClean="0"/>
            <a:t>Uniform coding </a:t>
          </a:r>
          <a:endParaRPr lang="fi-FI" sz="2500" kern="1200" dirty="0" smtClean="0"/>
        </a:p>
      </dsp:txBody>
      <dsp:txXfrm>
        <a:off x="3145879" y="1294060"/>
        <a:ext cx="1937841" cy="1937841"/>
      </dsp:txXfrm>
    </dsp:sp>
    <dsp:sp modelId="{299E8F81-09E5-4987-97F2-9D0262E36FF5}">
      <dsp:nvSpPr>
        <dsp:cNvPr id="0" name=""/>
        <dsp:cNvSpPr/>
      </dsp:nvSpPr>
      <dsp:spPr>
        <a:xfrm>
          <a:off x="5485060" y="892720"/>
          <a:ext cx="2740521" cy="274052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111250">
            <a:lnSpc>
              <a:spcPct val="90000"/>
            </a:lnSpc>
            <a:spcBef>
              <a:spcPct val="0"/>
            </a:spcBef>
            <a:spcAft>
              <a:spcPct val="35000"/>
            </a:spcAft>
          </a:pPr>
          <a:r>
            <a:rPr lang="fi-FI" sz="2500" kern="1200" smtClean="0"/>
            <a:t>Accurate documentaion (medical record)</a:t>
          </a:r>
          <a:endParaRPr lang="fi-FI" sz="2500" kern="1200" dirty="0"/>
        </a:p>
      </dsp:txBody>
      <dsp:txXfrm>
        <a:off x="5886400" y="1294060"/>
        <a:ext cx="1937841" cy="193784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FFBE97-484E-45BF-AF39-D03AD4EF7B9E}">
      <dsp:nvSpPr>
        <dsp:cNvPr id="0" name=""/>
        <dsp:cNvSpPr/>
      </dsp:nvSpPr>
      <dsp:spPr>
        <a:xfrm>
          <a:off x="2465144" y="1292453"/>
          <a:ext cx="1236537" cy="1179230"/>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a:lnSpc>
              <a:spcPct val="90000"/>
            </a:lnSpc>
            <a:spcBef>
              <a:spcPct val="0"/>
            </a:spcBef>
            <a:spcAft>
              <a:spcPct val="35000"/>
            </a:spcAft>
          </a:pPr>
          <a:r>
            <a:rPr lang="en-US" sz="1200" kern="1200" noProof="0" dirty="0" smtClean="0"/>
            <a:t>DRG</a:t>
          </a:r>
          <a:endParaRPr lang="en-US" sz="1200" kern="1200" noProof="0" dirty="0"/>
        </a:p>
      </dsp:txBody>
      <dsp:txXfrm>
        <a:off x="2646231" y="1465147"/>
        <a:ext cx="874363" cy="833842"/>
      </dsp:txXfrm>
    </dsp:sp>
    <dsp:sp modelId="{9A23A982-60D9-4F48-80EC-55E29E1D8CF8}">
      <dsp:nvSpPr>
        <dsp:cNvPr id="0" name=""/>
        <dsp:cNvSpPr/>
      </dsp:nvSpPr>
      <dsp:spPr>
        <a:xfrm rot="9408798">
          <a:off x="870410" y="2320145"/>
          <a:ext cx="1629631" cy="417496"/>
        </a:xfrm>
        <a:prstGeom prst="lef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E28BAAC-DA60-481A-8D58-FB6D52D22BAA}">
      <dsp:nvSpPr>
        <dsp:cNvPr id="0" name=""/>
        <dsp:cNvSpPr/>
      </dsp:nvSpPr>
      <dsp:spPr>
        <a:xfrm>
          <a:off x="545456" y="2470250"/>
          <a:ext cx="1045426" cy="550000"/>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533400">
            <a:lnSpc>
              <a:spcPct val="100000"/>
            </a:lnSpc>
            <a:spcBef>
              <a:spcPct val="0"/>
            </a:spcBef>
            <a:spcAft>
              <a:spcPts val="0"/>
            </a:spcAft>
          </a:pPr>
          <a:r>
            <a:rPr lang="en-US" sz="1200" kern="1200" noProof="0" dirty="0" smtClean="0"/>
            <a:t>Main diagnosis</a:t>
          </a:r>
        </a:p>
      </dsp:txBody>
      <dsp:txXfrm>
        <a:off x="561565" y="2486359"/>
        <a:ext cx="1013208" cy="517782"/>
      </dsp:txXfrm>
    </dsp:sp>
    <dsp:sp modelId="{FAFB32AE-11B8-4633-BD40-CC797F2116CB}">
      <dsp:nvSpPr>
        <dsp:cNvPr id="0" name=""/>
        <dsp:cNvSpPr/>
      </dsp:nvSpPr>
      <dsp:spPr>
        <a:xfrm rot="6796219">
          <a:off x="1933054" y="2870573"/>
          <a:ext cx="1270951" cy="417496"/>
        </a:xfrm>
        <a:prstGeom prst="leftArrow">
          <a:avLst>
            <a:gd name="adj1" fmla="val 60000"/>
            <a:gd name="adj2" fmla="val 50000"/>
          </a:avLst>
        </a:prstGeom>
        <a:solidFill>
          <a:schemeClr val="accent5">
            <a:hueOff val="-1419125"/>
            <a:satOff val="5687"/>
            <a:lumOff val="1233"/>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2FD0A22-B1FE-4428-AD14-260955B8E444}">
      <dsp:nvSpPr>
        <dsp:cNvPr id="0" name=""/>
        <dsp:cNvSpPr/>
      </dsp:nvSpPr>
      <dsp:spPr>
        <a:xfrm>
          <a:off x="1481813" y="3354210"/>
          <a:ext cx="1671318" cy="617785"/>
        </a:xfrm>
        <a:prstGeom prst="roundRect">
          <a:avLst>
            <a:gd name="adj" fmla="val 10000"/>
          </a:avLst>
        </a:prstGeom>
        <a:solidFill>
          <a:schemeClr val="accent5">
            <a:hueOff val="-1419125"/>
            <a:satOff val="5687"/>
            <a:lumOff val="123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533400">
            <a:lnSpc>
              <a:spcPct val="100000"/>
            </a:lnSpc>
            <a:spcBef>
              <a:spcPct val="0"/>
            </a:spcBef>
            <a:spcAft>
              <a:spcPts val="0"/>
            </a:spcAft>
          </a:pPr>
          <a:r>
            <a:rPr lang="en-US" sz="1200" kern="1200" noProof="0" dirty="0" smtClean="0"/>
            <a:t>Secondary diagnosis (comorbidities or complications)</a:t>
          </a:r>
          <a:endParaRPr lang="en-US" sz="1200" kern="1200" noProof="0" dirty="0"/>
        </a:p>
      </dsp:txBody>
      <dsp:txXfrm>
        <a:off x="1499907" y="3372304"/>
        <a:ext cx="1635130" cy="581597"/>
      </dsp:txXfrm>
    </dsp:sp>
    <dsp:sp modelId="{34354E31-8EDA-440E-8BC5-4FE34A51C3DE}">
      <dsp:nvSpPr>
        <dsp:cNvPr id="0" name=""/>
        <dsp:cNvSpPr/>
      </dsp:nvSpPr>
      <dsp:spPr>
        <a:xfrm rot="11982604">
          <a:off x="924338" y="1175864"/>
          <a:ext cx="1541006" cy="417496"/>
        </a:xfrm>
        <a:prstGeom prst="leftArrow">
          <a:avLst>
            <a:gd name="adj1" fmla="val 60000"/>
            <a:gd name="adj2" fmla="val 50000"/>
          </a:avLst>
        </a:prstGeom>
        <a:solidFill>
          <a:schemeClr val="accent5">
            <a:hueOff val="-2838251"/>
            <a:satOff val="11375"/>
            <a:lumOff val="2465"/>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DE347A2-A0A3-4B32-BFD7-83E58C909948}">
      <dsp:nvSpPr>
        <dsp:cNvPr id="0" name=""/>
        <dsp:cNvSpPr/>
      </dsp:nvSpPr>
      <dsp:spPr>
        <a:xfrm>
          <a:off x="456766" y="899736"/>
          <a:ext cx="1025430" cy="450032"/>
        </a:xfrm>
        <a:prstGeom prst="roundRect">
          <a:avLst>
            <a:gd name="adj" fmla="val 10000"/>
          </a:avLst>
        </a:prstGeom>
        <a:solidFill>
          <a:schemeClr val="accent5">
            <a:hueOff val="-2838251"/>
            <a:satOff val="11375"/>
            <a:lumOff val="246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533400">
            <a:lnSpc>
              <a:spcPct val="100000"/>
            </a:lnSpc>
            <a:spcBef>
              <a:spcPct val="0"/>
            </a:spcBef>
            <a:spcAft>
              <a:spcPts val="0"/>
            </a:spcAft>
          </a:pPr>
          <a:r>
            <a:rPr lang="en-US" sz="1200" kern="1200" noProof="0" dirty="0" smtClean="0"/>
            <a:t>Patient age and sex</a:t>
          </a:r>
          <a:endParaRPr lang="en-US" sz="1200" kern="1200" noProof="0" dirty="0"/>
        </a:p>
      </dsp:txBody>
      <dsp:txXfrm>
        <a:off x="469947" y="912917"/>
        <a:ext cx="999068" cy="423670"/>
      </dsp:txXfrm>
    </dsp:sp>
    <dsp:sp modelId="{DB93BA15-F54F-420A-B98F-0EE7C7C6927D}">
      <dsp:nvSpPr>
        <dsp:cNvPr id="0" name=""/>
        <dsp:cNvSpPr/>
      </dsp:nvSpPr>
      <dsp:spPr>
        <a:xfrm rot="14740522">
          <a:off x="2092448" y="611876"/>
          <a:ext cx="1022311" cy="417496"/>
        </a:xfrm>
        <a:prstGeom prst="leftArrow">
          <a:avLst>
            <a:gd name="adj1" fmla="val 60000"/>
            <a:gd name="adj2" fmla="val 50000"/>
          </a:avLst>
        </a:prstGeom>
        <a:solidFill>
          <a:schemeClr val="accent5">
            <a:hueOff val="-4257376"/>
            <a:satOff val="17062"/>
            <a:lumOff val="3698"/>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C8E8502-0261-4C5F-A062-844636584C51}">
      <dsp:nvSpPr>
        <dsp:cNvPr id="0" name=""/>
        <dsp:cNvSpPr/>
      </dsp:nvSpPr>
      <dsp:spPr>
        <a:xfrm>
          <a:off x="1844501" y="144030"/>
          <a:ext cx="1097108" cy="421632"/>
        </a:xfrm>
        <a:prstGeom prst="roundRect">
          <a:avLst>
            <a:gd name="adj" fmla="val 10000"/>
          </a:avLst>
        </a:prstGeom>
        <a:solidFill>
          <a:schemeClr val="accent5">
            <a:hueOff val="-4257376"/>
            <a:satOff val="17062"/>
            <a:lumOff val="369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533400">
            <a:lnSpc>
              <a:spcPct val="90000"/>
            </a:lnSpc>
            <a:spcBef>
              <a:spcPct val="0"/>
            </a:spcBef>
            <a:spcAft>
              <a:spcPct val="35000"/>
            </a:spcAft>
          </a:pPr>
          <a:r>
            <a:rPr lang="en-US" sz="1200" kern="1200" noProof="0" dirty="0" smtClean="0"/>
            <a:t>Length of stay</a:t>
          </a:r>
          <a:endParaRPr lang="en-US" sz="1200" kern="1200" noProof="0" dirty="0"/>
        </a:p>
      </dsp:txBody>
      <dsp:txXfrm>
        <a:off x="1856850" y="156379"/>
        <a:ext cx="1072410" cy="396934"/>
      </dsp:txXfrm>
    </dsp:sp>
    <dsp:sp modelId="{1725D61F-EF39-44D1-AD8D-92601D5E04C7}">
      <dsp:nvSpPr>
        <dsp:cNvPr id="0" name=""/>
        <dsp:cNvSpPr/>
      </dsp:nvSpPr>
      <dsp:spPr>
        <a:xfrm rot="18771061">
          <a:off x="3322648" y="652296"/>
          <a:ext cx="1415868" cy="417496"/>
        </a:xfrm>
        <a:prstGeom prst="leftArrow">
          <a:avLst>
            <a:gd name="adj1" fmla="val 60000"/>
            <a:gd name="adj2" fmla="val 50000"/>
          </a:avLst>
        </a:prstGeom>
        <a:solidFill>
          <a:schemeClr val="accent5">
            <a:hueOff val="-5676501"/>
            <a:satOff val="22749"/>
            <a:lumOff val="493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EB27E7F-8AC4-4A22-A45D-8C1C0EF4B638}">
      <dsp:nvSpPr>
        <dsp:cNvPr id="0" name=""/>
        <dsp:cNvSpPr/>
      </dsp:nvSpPr>
      <dsp:spPr>
        <a:xfrm>
          <a:off x="3805697" y="144026"/>
          <a:ext cx="1412695" cy="396029"/>
        </a:xfrm>
        <a:prstGeom prst="roundRect">
          <a:avLst>
            <a:gd name="adj" fmla="val 10000"/>
          </a:avLst>
        </a:prstGeom>
        <a:solidFill>
          <a:schemeClr val="accent5">
            <a:hueOff val="-5676501"/>
            <a:satOff val="22749"/>
            <a:lumOff val="493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533400">
            <a:lnSpc>
              <a:spcPct val="90000"/>
            </a:lnSpc>
            <a:spcBef>
              <a:spcPct val="0"/>
            </a:spcBef>
            <a:spcAft>
              <a:spcPct val="35000"/>
            </a:spcAft>
          </a:pPr>
          <a:r>
            <a:rPr lang="en-US" sz="1200" kern="1200" noProof="0" dirty="0" smtClean="0"/>
            <a:t>Same day status</a:t>
          </a:r>
          <a:endParaRPr lang="en-US" sz="1200" kern="1200" noProof="0" dirty="0"/>
        </a:p>
      </dsp:txBody>
      <dsp:txXfrm>
        <a:off x="3817296" y="155625"/>
        <a:ext cx="1389497" cy="372831"/>
      </dsp:txXfrm>
    </dsp:sp>
    <dsp:sp modelId="{536C1147-19EA-47C5-8CB5-B24B166EB5CB}">
      <dsp:nvSpPr>
        <dsp:cNvPr id="0" name=""/>
        <dsp:cNvSpPr/>
      </dsp:nvSpPr>
      <dsp:spPr>
        <a:xfrm rot="20899326">
          <a:off x="3760140" y="1372860"/>
          <a:ext cx="1553930" cy="417496"/>
        </a:xfrm>
        <a:prstGeom prst="leftArrow">
          <a:avLst>
            <a:gd name="adj1" fmla="val 60000"/>
            <a:gd name="adj2" fmla="val 50000"/>
          </a:avLst>
        </a:prstGeom>
        <a:solidFill>
          <a:schemeClr val="accent5">
            <a:hueOff val="-7095626"/>
            <a:satOff val="28436"/>
            <a:lumOff val="6163"/>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A8D6D6C-FB73-4EA8-AF20-8C294801FB55}">
      <dsp:nvSpPr>
        <dsp:cNvPr id="0" name=""/>
        <dsp:cNvSpPr/>
      </dsp:nvSpPr>
      <dsp:spPr>
        <a:xfrm>
          <a:off x="4453782" y="1152116"/>
          <a:ext cx="1688412" cy="544454"/>
        </a:xfrm>
        <a:prstGeom prst="roundRect">
          <a:avLst>
            <a:gd name="adj" fmla="val 10000"/>
          </a:avLst>
        </a:prstGeom>
        <a:solidFill>
          <a:schemeClr val="accent5">
            <a:hueOff val="-7095626"/>
            <a:satOff val="28436"/>
            <a:lumOff val="616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533400">
            <a:lnSpc>
              <a:spcPct val="90000"/>
            </a:lnSpc>
            <a:spcBef>
              <a:spcPct val="0"/>
            </a:spcBef>
            <a:spcAft>
              <a:spcPct val="35000"/>
            </a:spcAft>
          </a:pPr>
          <a:r>
            <a:rPr lang="en-US" sz="1200" kern="1200" noProof="0" dirty="0" smtClean="0"/>
            <a:t>Admission weight for neonates aged &lt;365 days</a:t>
          </a:r>
          <a:endParaRPr lang="en-US" sz="1200" kern="1200" noProof="0" dirty="0"/>
        </a:p>
      </dsp:txBody>
      <dsp:txXfrm>
        <a:off x="4469729" y="1168063"/>
        <a:ext cx="1656518" cy="512560"/>
      </dsp:txXfrm>
    </dsp:sp>
    <dsp:sp modelId="{F30FF1F3-E8C4-415F-B82A-4DC064B13432}">
      <dsp:nvSpPr>
        <dsp:cNvPr id="0" name=""/>
        <dsp:cNvSpPr/>
      </dsp:nvSpPr>
      <dsp:spPr>
        <a:xfrm rot="782135">
          <a:off x="3750970" y="2004199"/>
          <a:ext cx="1523177" cy="417496"/>
        </a:xfrm>
        <a:prstGeom prst="leftArrow">
          <a:avLst>
            <a:gd name="adj1" fmla="val 60000"/>
            <a:gd name="adj2" fmla="val 50000"/>
          </a:avLst>
        </a:prstGeom>
        <a:solidFill>
          <a:schemeClr val="accent5">
            <a:hueOff val="-8514751"/>
            <a:satOff val="34124"/>
            <a:lumOff val="7395"/>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BBC4C4C-B169-4976-9743-25CC23374669}">
      <dsp:nvSpPr>
        <dsp:cNvPr id="0" name=""/>
        <dsp:cNvSpPr/>
      </dsp:nvSpPr>
      <dsp:spPr>
        <a:xfrm>
          <a:off x="4741806" y="2160237"/>
          <a:ext cx="1025430" cy="448982"/>
        </a:xfrm>
        <a:prstGeom prst="roundRect">
          <a:avLst>
            <a:gd name="adj" fmla="val 10000"/>
          </a:avLst>
        </a:prstGeom>
        <a:solidFill>
          <a:schemeClr val="accent5">
            <a:hueOff val="-8514751"/>
            <a:satOff val="34124"/>
            <a:lumOff val="739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533400">
            <a:lnSpc>
              <a:spcPct val="90000"/>
            </a:lnSpc>
            <a:spcBef>
              <a:spcPct val="0"/>
            </a:spcBef>
            <a:spcAft>
              <a:spcPct val="35000"/>
            </a:spcAft>
          </a:pPr>
          <a:r>
            <a:rPr lang="en-US" sz="1200" kern="1200" noProof="0" dirty="0" smtClean="0"/>
            <a:t>Discharge status</a:t>
          </a:r>
          <a:endParaRPr lang="en-US" sz="1200" kern="1200" noProof="0" dirty="0"/>
        </a:p>
      </dsp:txBody>
      <dsp:txXfrm>
        <a:off x="4754956" y="2173387"/>
        <a:ext cx="999130" cy="422682"/>
      </dsp:txXfrm>
    </dsp:sp>
    <dsp:sp modelId="{E70889DA-2A27-4D40-A34C-2503C30B1C86}">
      <dsp:nvSpPr>
        <dsp:cNvPr id="0" name=""/>
        <dsp:cNvSpPr/>
      </dsp:nvSpPr>
      <dsp:spPr>
        <a:xfrm rot="2849604">
          <a:off x="3310916" y="2718194"/>
          <a:ext cx="1460338" cy="417496"/>
        </a:xfrm>
        <a:prstGeom prst="leftArrow">
          <a:avLst>
            <a:gd name="adj1" fmla="val 60000"/>
            <a:gd name="adj2" fmla="val 50000"/>
          </a:avLst>
        </a:prstGeom>
        <a:solidFill>
          <a:schemeClr val="accent5">
            <a:hueOff val="-9933876"/>
            <a:satOff val="39811"/>
            <a:lumOff val="8628"/>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5AF7C43B-6A61-4E72-BDC1-A420226B283C}">
      <dsp:nvSpPr>
        <dsp:cNvPr id="0" name=""/>
        <dsp:cNvSpPr/>
      </dsp:nvSpPr>
      <dsp:spPr>
        <a:xfrm>
          <a:off x="4021727" y="3240362"/>
          <a:ext cx="1025430" cy="449721"/>
        </a:xfrm>
        <a:prstGeom prst="roundRect">
          <a:avLst>
            <a:gd name="adj" fmla="val 10000"/>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lvl="0" algn="ctr" defTabSz="533400">
            <a:lnSpc>
              <a:spcPct val="90000"/>
            </a:lnSpc>
            <a:spcBef>
              <a:spcPct val="0"/>
            </a:spcBef>
            <a:spcAft>
              <a:spcPct val="35000"/>
            </a:spcAft>
          </a:pPr>
          <a:r>
            <a:rPr lang="en-US" sz="1200" kern="1200" noProof="0" dirty="0" smtClean="0"/>
            <a:t>Procedures</a:t>
          </a:r>
          <a:endParaRPr lang="en-US" sz="1200" kern="1200" noProof="0" dirty="0"/>
        </a:p>
      </dsp:txBody>
      <dsp:txXfrm>
        <a:off x="4034899" y="3253534"/>
        <a:ext cx="999086" cy="423377"/>
      </dsp:txXfrm>
    </dsp:sp>
  </dsp:spTree>
</dsp:drawing>
</file>

<file path=ppt/diagrams/layout1.xml><?xml version="1.0" encoding="utf-8"?>
<dgm:layoutDef xmlns:dgm="http://schemas.openxmlformats.org/drawingml/2006/diagram" xmlns:a="http://schemas.openxmlformats.org/drawingml/2006/main" uniqueId="urn:microsoft.com/office/officeart/2009/3/layout/SubStepProcess">
  <dgm:title val=""/>
  <dgm:desc val=""/>
  <dgm:catLst>
    <dgm:cat type="process" pri="12250"/>
  </dgm:catLst>
  <dgm:sampData>
    <dgm:dataModel>
      <dgm:ptLst>
        <dgm:pt modelId="0" type="doc"/>
        <dgm:pt modelId="1">
          <dgm:prSet phldr="1"/>
        </dgm:pt>
        <dgm:pt modelId="11">
          <dgm:prSet phldr="1"/>
        </dgm:pt>
        <dgm:pt modelId="12">
          <dgm:prSet phldr="1"/>
        </dgm:pt>
        <dgm:pt modelId="2">
          <dgm:prSet phldr="1"/>
        </dgm:pt>
        <dgm:pt modelId="3">
          <dgm:prSet phldr="1"/>
        </dgm:pt>
      </dgm:ptLst>
      <dgm:cxnLst>
        <dgm:cxn modelId="6" srcId="0" destId="1" srcOrd="0" destOrd="0"/>
        <dgm:cxn modelId="61" srcId="1" destId="11" srcOrd="0" destOrd="0"/>
        <dgm:cxn modelId="62" srcId="1" destId="12" srcOrd="1" destOrd="0"/>
        <dgm:cxn modelId="7" srcId="0" destId="2" srcOrd="0" destOrd="0"/>
        <dgm:cxn modelId="8" srcId="0" destId="3" srcOrd="0" destOrd="0"/>
      </dgm:cxnLst>
      <dgm:bg/>
      <dgm:whole/>
    </dgm:dataModel>
  </dgm:sampData>
  <dgm:styleData>
    <dgm:dataModel>
      <dgm:ptLst>
        <dgm:pt modelId="0" type="doc"/>
        <dgm:pt modelId="1">
          <dgm:prSet phldr="1"/>
        </dgm:pt>
        <dgm:pt modelId="11">
          <dgm:prSet phldr="1"/>
        </dgm:pt>
        <dgm:pt modelId="12">
          <dgm:prSet phldr="1"/>
        </dgm:pt>
        <dgm:pt modelId="2">
          <dgm:prSet phldr="1"/>
        </dgm:pt>
      </dgm:ptLst>
      <dgm:cxnLst>
        <dgm:cxn modelId="4" srcId="0" destId="1" srcOrd="0" destOrd="0"/>
        <dgm:cxn modelId="41" srcId="1" destId="11" srcOrd="0" destOrd="0"/>
        <dgm:cxn modelId="42" srcId="1" destId="12" srcOrd="1" destOrd="0"/>
        <dgm:cxn modelId="5" srcId="0" destId="2" srcOrd="0" destOrd="0"/>
      </dgm:cxnLst>
      <dgm:bg/>
      <dgm:whole/>
    </dgm:dataModel>
  </dgm:styleData>
  <dgm:clrData>
    <dgm:dataModel>
      <dgm:ptLst>
        <dgm:pt modelId="0" type="doc"/>
        <dgm:pt modelId="1">
          <dgm:prSet phldr="1"/>
        </dgm:pt>
        <dgm:pt modelId="11">
          <dgm:prSet phldr="1"/>
        </dgm:pt>
        <dgm:pt modelId="12">
          <dgm:prSet phldr="1"/>
        </dgm:pt>
        <dgm:pt modelId="2">
          <dgm:prSet phldr="1"/>
        </dgm:pt>
        <dgm:pt modelId="3">
          <dgm:prSet phldr="1"/>
        </dgm:pt>
        <dgm:pt modelId="4">
          <dgm:prSet phldr="1"/>
        </dgm:pt>
      </dgm:ptLst>
      <dgm:cxnLst>
        <dgm:cxn modelId="8" srcId="0" destId="1" srcOrd="0" destOrd="0"/>
        <dgm:cxn modelId="81" srcId="1" destId="11" srcOrd="0" destOrd="0"/>
        <dgm:cxn modelId="82" srcId="1" destId="12" srcOrd="1" destOrd="0"/>
        <dgm:cxn modelId="9" srcId="0" destId="2" srcOrd="0" destOrd="0"/>
        <dgm:cxn modelId="10" srcId="0" destId="3" srcOrd="0" destOrd="0"/>
        <dgm:cxn modelId="11" srcId="0" destId="4" srcOrd="0" destOrd="0"/>
      </dgm:cxnLst>
      <dgm:bg/>
      <dgm:whole/>
    </dgm:dataModel>
  </dgm:clrData>
  <dgm:layoutNode name="Name0">
    <dgm:varLst>
      <dgm:chMax val="7"/>
      <dgm:dir/>
      <dgm:animOne val="branch"/>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parTx1" refType="w"/>
      <dgm:constr type="w" for="ch" forName="chLin1" refType="w" refFor="ch" refForName="parTx1" fact="1.38"/>
      <dgm:constr type="h" for="ch" forName="chLin1" refType="h"/>
      <dgm:constr type="w" for="ch" forName="spPre1" refType="w" fact="0.27"/>
      <dgm:constr type="w" for="ch" forName="spPost1" refType="w" fact="0.27"/>
      <dgm:constr type="h" for="ch" forName="spPre1" refType="h"/>
      <dgm:constr type="h" for="ch" forName="spPost1" refType="h"/>
      <dgm:constr type="primFontSz" for="ch" forName="parTx1" val="65"/>
      <dgm:constr type="primFontSz" for="des" forName="desTx1" refType="primFontSz" refFor="ch" refForName="parTx1" fact="0.78"/>
      <dgm:constr type="primFontSz" for="des" forName="desTx1" op="equ"/>
      <dgm:constr type="w" for="ch" forName="parTx2" refType="w"/>
      <dgm:constr type="w" for="ch" forName="chLin2" refType="w" refFor="ch" refForName="parTx2" fact="1.38"/>
      <dgm:constr type="h" for="ch" forName="chLin2" refType="h"/>
      <dgm:constr type="w" for="ch" forName="spPre2" refType="w" fact="0.54"/>
      <dgm:constr type="w" for="ch" forName="spPost2" refType="w" fact="0.54"/>
      <dgm:constr type="h" for="ch" forName="spPre2" refType="h"/>
      <dgm:constr type="h" for="ch" forName="spPost2" refType="h"/>
      <dgm:constr type="primFontSz" for="ch" forName="parTx2" refType="primFontSz" refFor="ch" refForName="parTx1" op="equ"/>
      <dgm:constr type="primFontSz" for="des" forName="desTx2" refType="primFontSz" refFor="des" refForName="desTx1" op="equ"/>
      <dgm:constr type="w" for="ch" forName="parTx3" refType="w"/>
      <dgm:constr type="w" for="ch" forName="chLin3" refType="w" refFor="ch" refForName="parTx3" fact="1.38"/>
      <dgm:constr type="h" for="ch" forName="chLin3" refType="h"/>
      <dgm:constr type="w" for="ch" forName="spPre3" refType="w" fact="0.54"/>
      <dgm:constr type="w" for="ch" forName="spPost3" refType="w" fact="0.54"/>
      <dgm:constr type="h" for="ch" forName="spPre3" refType="h"/>
      <dgm:constr type="h" for="ch" forName="spPost3" refType="h"/>
      <dgm:constr type="primFontSz" for="ch" forName="parTx3" refType="primFontSz" refFor="ch" refForName="parTx1" op="equ"/>
      <dgm:constr type="primFontSz" for="des" forName="desTx3" refType="primFontSz" refFor="des" refForName="desTx1" op="equ"/>
      <dgm:constr type="w" for="ch" forName="parTx4" refType="w"/>
      <dgm:constr type="w" for="ch" forName="chLin4" refType="w" refFor="ch" refForName="parTx4" fact="1.38"/>
      <dgm:constr type="h" for="ch" forName="chLin4" refType="h"/>
      <dgm:constr type="w" for="ch" forName="spPre4" refType="w" fact="0.54"/>
      <dgm:constr type="w" for="ch" forName="spPost4" refType="w" fact="0.54"/>
      <dgm:constr type="h" for="ch" forName="spPre4" refType="h"/>
      <dgm:constr type="h" for="ch" forName="spPost4" refType="h"/>
      <dgm:constr type="primFontSz" for="ch" forName="parTx4" refType="primFontSz" refFor="ch" refForName="parTx1" op="equ"/>
      <dgm:constr type="primFontSz" for="des" forName="desTx4" refType="primFontSz" refFor="des" refForName="desTx1" op="equ"/>
      <dgm:constr type="w" for="ch" forName="parTx5" refType="w"/>
      <dgm:constr type="w" for="ch" forName="chLin5" refType="w" refFor="ch" refForName="parTx5" fact="1.38"/>
      <dgm:constr type="h" for="ch" forName="chLin5" refType="h"/>
      <dgm:constr type="w" for="ch" forName="spPre5" refType="w" fact="0.54"/>
      <dgm:constr type="w" for="ch" forName="spPost5" refType="w" fact="0.54"/>
      <dgm:constr type="h" for="ch" forName="spPre5" refType="h"/>
      <dgm:constr type="h" for="ch" forName="spPost5" refType="h"/>
      <dgm:constr type="primFontSz" for="ch" forName="parTx5" refType="primFontSz" refFor="ch" refForName="parTx1" op="equ"/>
      <dgm:constr type="primFontSz" for="des" forName="desTx5" refType="primFontSz" refFor="des" refForName="desTx1" op="equ"/>
      <dgm:constr type="w" for="ch" forName="parTx6" refType="w"/>
      <dgm:constr type="w" for="ch" forName="chLin6" refType="w" refFor="ch" refForName="parTx6" fact="1.38"/>
      <dgm:constr type="h" for="ch" forName="chLin6" refType="h"/>
      <dgm:constr type="w" for="ch" forName="spPre6" refType="w" fact="0.54"/>
      <dgm:constr type="w" for="ch" forName="spPost6" refType="w" fact="0.54"/>
      <dgm:constr type="h" for="ch" forName="spPre6" refType="h"/>
      <dgm:constr type="h" for="ch" forName="spPost6" refType="h"/>
      <dgm:constr type="primFontSz" for="ch" forName="parTx6" refType="primFontSz" refFor="ch" refForName="parTx1" op="equ"/>
      <dgm:constr type="primFontSz" for="des" forName="desTx6" refType="primFontSz" refFor="des" refForName="desTx1" op="equ"/>
      <dgm:constr type="w" for="ch" forName="parTx7" refType="w"/>
      <dgm:constr type="w" for="ch" forName="chLin7" refType="w" refFor="ch" refForName="parTx7" fact="1.38"/>
      <dgm:constr type="h" for="ch" forName="chLin7" refType="h"/>
      <dgm:constr type="w" for="ch" forName="spPre7" refType="w" fact="0.54"/>
      <dgm:constr type="w" for="ch" forName="spPost7" refType="w" fact="0.54"/>
      <dgm:constr type="h" for="ch" forName="spPre7" refType="h"/>
      <dgm:constr type="h" for="ch" forName="spPost7" refType="h"/>
      <dgm:constr type="primFontSz" for="ch" forName="parTx7" refType="primFontSz" refFor="ch" refForName="parTx1" op="equ"/>
      <dgm:constr type="primFontSz" for="des" forName="desTx7" refType="primFontSz" refFor="des" refForName="desTx1" op="equ"/>
    </dgm:constrLst>
    <dgm:forEach name="Name4" axis="ch" ptType="node">
      <dgm:choose name="Name5">
        <dgm:if name="Name6" axis="self" ptType="node" func="pos" op="equ" val="1">
          <dgm:layoutNode name="parTx1"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7">
            <dgm:if name="Name8" axis="ch" ptType="node" func="cnt" op="gte" val="1">
              <dgm:layoutNode name="spPre1">
                <dgm:alg type="sp"/>
                <dgm:shape xmlns:r="http://schemas.openxmlformats.org/officeDocument/2006/relationships" r:blip="">
                  <dgm:adjLst/>
                </dgm:shape>
              </dgm:layoutNode>
              <dgm:layoutNode name="chLin1">
                <dgm:alg type="lin">
                  <dgm:param type="linDir" val="fromT"/>
                </dgm:alg>
                <dgm:shape xmlns:r="http://schemas.openxmlformats.org/officeDocument/2006/relationships" r:blip="">
                  <dgm:adjLst/>
                </dgm:shape>
                <dgm:presOf/>
                <dgm:constrLst>
                  <dgm:constr type="w" for="ch" forName="txAndLines1" refType="w" fact="0.77"/>
                  <dgm:constr type="w" for="ch" forName="top1" refType="w" refFor="ch" refForName="txAndLines1" fact="0.78"/>
                </dgm:constrLst>
                <dgm:forEach name="Name9" axis="ch">
                  <dgm:forEach name="Name10" axis="self" ptType="parTrans">
                    <dgm:layoutNode name="Name11" styleLbl="parChTrans1D1">
                      <dgm:choose name="Name12">
                        <dgm:if name="Name13" func="var" arg="dir" op="equ" val="norm">
                          <dgm:alg type="conn">
                            <dgm:param type="dim" val="1D"/>
                            <dgm:param type="begPts" val="midR"/>
                            <dgm:param type="endSty" val="noArr"/>
                            <dgm:param type="dstNode" val="anchor1"/>
                          </dgm:alg>
                        </dgm:if>
                        <dgm:else name="Name14">
                          <dgm:alg type="conn">
                            <dgm:param type="dim" val="1D"/>
                            <dgm:param type="begPts" val="midL"/>
                            <dgm:param type="endSty" val="noArr"/>
                            <dgm:param type="srcNode" val="parTx1"/>
                            <dgm:param type="dstNode" val="anchor1"/>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5" axis="self" ptType="node">
                    <dgm:choose name="Name16">
                      <dgm:if name="Name17" axis="par ch" ptType="node node" func="cnt" op="equ" val="1">
                        <dgm:layoutNode name="top1">
                          <dgm:alg type="sp"/>
                          <dgm:shape xmlns:r="http://schemas.openxmlformats.org/officeDocument/2006/relationships" r:blip="">
                            <dgm:adjLst/>
                          </dgm:shape>
                          <dgm:constrLst>
                            <dgm:constr type="h" refType="w" fact="0.6"/>
                          </dgm:constrLst>
                        </dgm:layoutNode>
                      </dgm:if>
                      <dgm:else name="Name18"/>
                    </dgm:choose>
                    <dgm:layoutNode name="txAndLines1">
                      <dgm:choose name="Name19">
                        <dgm:if name="Name20" func="var" arg="dir" op="equ" val="norm">
                          <dgm:alg type="lin"/>
                        </dgm:if>
                        <dgm:else name="Name21">
                          <dgm:alg type="lin">
                            <dgm:param type="linDir" val="fromR"/>
                          </dgm:alg>
                        </dgm:else>
                      </dgm:choose>
                      <dgm:shape xmlns:r="http://schemas.openxmlformats.org/officeDocument/2006/relationships" r:blip="">
                        <dgm:adjLst/>
                      </dgm:shape>
                      <dgm:presOf/>
                      <dgm:choose name="Name22">
                        <dgm:if name="Name23" axis="root ch" ptType="all node" func="cnt" op="gte" val="2">
                          <dgm:constrLst>
                            <dgm:constr type="w" for="ch" forName="anchor1" refType="w"/>
                            <dgm:constr type="w" for="ch" forName="backup1" refType="w" fact="-1"/>
                            <dgm:constr type="w" for="ch" forName="preLine1" refType="w" fact="0.11"/>
                            <dgm:constr type="w" for="ch" forName="desTx1" refType="w" fact="0.78"/>
                            <dgm:constr type="w" for="ch" forName="postLine1" refType="w" fact="0.11"/>
                          </dgm:constrLst>
                        </dgm:if>
                        <dgm:else name="Name24">
                          <dgm:constrLst>
                            <dgm:constr type="w" for="ch" forName="anchor1" refType="w" fact="0.89"/>
                            <dgm:constr type="w" for="ch" forName="backup1" refType="w" fact="-0.89"/>
                            <dgm:constr type="w" for="ch" forName="preLine1" refType="w" fact="0.11"/>
                            <dgm:constr type="w" for="ch" forName="desTx1" refType="w" fact="0.78"/>
                          </dgm:constrLst>
                        </dgm:else>
                      </dgm:choose>
                      <dgm:layoutNode name="anchor1" moveWith="desTx1">
                        <dgm:alg type="sp"/>
                        <dgm:shape xmlns:r="http://schemas.openxmlformats.org/officeDocument/2006/relationships" r:blip="">
                          <dgm:adjLst/>
                        </dgm:shape>
                      </dgm:layoutNode>
                      <dgm:layoutNode name="backup1" moveWith="desTx1">
                        <dgm:alg type="sp"/>
                        <dgm:shape xmlns:r="http://schemas.openxmlformats.org/officeDocument/2006/relationships" r:blip="">
                          <dgm:adjLst/>
                        </dgm:shape>
                      </dgm:layoutNode>
                      <dgm:layoutNode name="preLine1" styleLbl="parChTrans1D1" moveWith="desTx1">
                        <dgm:alg type="sp"/>
                        <dgm:shape xmlns:r="http://schemas.openxmlformats.org/officeDocument/2006/relationships" type="line" r:blip="">
                          <dgm:adjLst/>
                        </dgm:shape>
                        <dgm:presOf/>
                      </dgm:layoutNode>
                      <dgm:layoutNode name="desTx1"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25">
                        <dgm:if name="Name26" axis="root ch" ptType="all node" func="cnt" op="gte" val="2">
                          <dgm:layoutNode name="postLine1" styleLbl="parChTrans1D1" moveWith="desTx1">
                            <dgm:alg type="sp"/>
                            <dgm:shape xmlns:r="http://schemas.openxmlformats.org/officeDocument/2006/relationships" type="line" r:blip="">
                              <dgm:adjLst/>
                            </dgm:shape>
                            <dgm:presOf/>
                          </dgm:layoutNode>
                        </dgm:if>
                        <dgm:else name="Name27"/>
                      </dgm:choose>
                    </dgm:layoutNode>
                  </dgm:forEach>
                  <dgm:choose name="Name28">
                    <dgm:if name="Name29" axis="root ch" ptType="all node" func="cnt" op="gte" val="2">
                      <dgm:forEach name="Name30" axis="self" ptType="parTrans">
                        <dgm:layoutNode name="Name31" styleLbl="parChTrans1D1">
                          <dgm:choose name="Name32">
                            <dgm:if name="Name33" func="var" arg="dir" op="equ" val="norm">
                              <dgm:alg type="conn">
                                <dgm:param type="dim" val="1D"/>
                                <dgm:param type="begPts" val="midL"/>
                                <dgm:param type="srcNode" val="parTx2"/>
                                <dgm:param type="endSty" val="noArr"/>
                                <dgm:param type="dstNode" val="anchor1"/>
                              </dgm:alg>
                            </dgm:if>
                            <dgm:else name="Name34">
                              <dgm:alg type="conn">
                                <dgm:param type="dim" val="1D"/>
                                <dgm:param type="begPts" val="midR"/>
                                <dgm:param type="endSty" val="noArr"/>
                                <dgm:param type="srcNode" val="parTx2"/>
                                <dgm:param type="dstNode" val="anchor1"/>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35"/>
                  </dgm:choose>
                </dgm:forEach>
              </dgm:layoutNode>
              <dgm:choose name="Name36">
                <dgm:if name="Name37" axis="root ch" ptType="all node" func="cnt" op="gte" val="2">
                  <dgm:layoutNode name="spPost1">
                    <dgm:alg type="sp"/>
                    <dgm:shape xmlns:r="http://schemas.openxmlformats.org/officeDocument/2006/relationships" r:blip="">
                      <dgm:adjLst/>
                    </dgm:shape>
                  </dgm:layoutNode>
                </dgm:if>
                <dgm:else name="Name38"/>
              </dgm:choose>
            </dgm:if>
            <dgm:else name="Name39"/>
          </dgm:choose>
        </dgm:if>
        <dgm:if name="Name40" axis="self" ptType="node" func="pos" op="equ" val="2">
          <dgm:layoutNode name="parTx2"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41">
            <dgm:if name="Name42" axis="ch" ptType="node" func="cnt" op="gte" val="1">
              <dgm:layoutNode name="spPre2">
                <dgm:alg type="sp"/>
                <dgm:shape xmlns:r="http://schemas.openxmlformats.org/officeDocument/2006/relationships" r:blip="">
                  <dgm:adjLst/>
                </dgm:shape>
              </dgm:layoutNode>
              <dgm:layoutNode name="chLin2">
                <dgm:alg type="lin">
                  <dgm:param type="linDir" val="fromT"/>
                </dgm:alg>
                <dgm:shape xmlns:r="http://schemas.openxmlformats.org/officeDocument/2006/relationships" r:blip="">
                  <dgm:adjLst/>
                </dgm:shape>
                <dgm:presOf/>
                <dgm:constrLst>
                  <dgm:constr type="w" for="ch" forName="txAndLines2" refType="w" fact="0.77"/>
                  <dgm:constr type="w" for="ch" forName="top2" refType="w" refFor="ch" refForName="txAndLines2" fact="0.78"/>
                </dgm:constrLst>
                <dgm:forEach name="Name43" axis="ch">
                  <dgm:forEach name="Name44" axis="self" ptType="parTrans">
                    <dgm:layoutNode name="Name45" styleLbl="parChTrans1D1">
                      <dgm:choose name="Name46">
                        <dgm:if name="Name47" func="var" arg="dir" op="equ" val="norm">
                          <dgm:alg type="conn">
                            <dgm:param type="dim" val="1D"/>
                            <dgm:param type="begPts" val="midR"/>
                            <dgm:param type="endSty" val="noArr"/>
                            <dgm:param type="dstNode" val="anchor2"/>
                          </dgm:alg>
                        </dgm:if>
                        <dgm:else name="Name48">
                          <dgm:alg type="conn">
                            <dgm:param type="dim" val="1D"/>
                            <dgm:param type="begPts" val="midL"/>
                            <dgm:param type="endSty" val="noArr"/>
                            <dgm:param type="srcNode" val="parTx2"/>
                            <dgm:param type="dstNode" val="anchor2"/>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49" axis="self" ptType="node">
                    <dgm:choose name="Name50">
                      <dgm:if name="Name51" axis="par ch" ptType="node node" func="cnt" op="equ" val="1">
                        <dgm:layoutNode name="top2">
                          <dgm:alg type="sp"/>
                          <dgm:shape xmlns:r="http://schemas.openxmlformats.org/officeDocument/2006/relationships" r:blip="">
                            <dgm:adjLst/>
                          </dgm:shape>
                          <dgm:constrLst>
                            <dgm:constr type="h" refType="w" fact="0.6"/>
                          </dgm:constrLst>
                        </dgm:layoutNode>
                      </dgm:if>
                      <dgm:else name="Name52"/>
                    </dgm:choose>
                    <dgm:layoutNode name="txAndLines2">
                      <dgm:choose name="Name53">
                        <dgm:if name="Name54" func="var" arg="dir" op="equ" val="norm">
                          <dgm:alg type="lin"/>
                        </dgm:if>
                        <dgm:else name="Name55">
                          <dgm:alg type="lin">
                            <dgm:param type="linDir" val="fromR"/>
                          </dgm:alg>
                        </dgm:else>
                      </dgm:choose>
                      <dgm:shape xmlns:r="http://schemas.openxmlformats.org/officeDocument/2006/relationships" r:blip="">
                        <dgm:adjLst/>
                      </dgm:shape>
                      <dgm:presOf/>
                      <dgm:choose name="Name56">
                        <dgm:if name="Name57" axis="root ch" ptType="all node" func="cnt" op="gte" val="3">
                          <dgm:constrLst>
                            <dgm:constr type="w" for="ch" forName="anchor2" refType="w"/>
                            <dgm:constr type="w" for="ch" forName="backup2" refType="w" fact="-1"/>
                            <dgm:constr type="w" for="ch" forName="preLine2" refType="w" fact="0.11"/>
                            <dgm:constr type="w" for="ch" forName="desTx2" refType="w" fact="0.78"/>
                            <dgm:constr type="w" for="ch" forName="postLine2" refType="w" fact="0.11"/>
                          </dgm:constrLst>
                        </dgm:if>
                        <dgm:else name="Name58">
                          <dgm:constrLst>
                            <dgm:constr type="w" for="ch" forName="anchor2" refType="w" fact="0.89"/>
                            <dgm:constr type="w" for="ch" forName="backup2" refType="w" fact="-0.89"/>
                            <dgm:constr type="w" for="ch" forName="preLine2" refType="w" fact="0.11"/>
                            <dgm:constr type="w" for="ch" forName="desTx2" refType="w" fact="0.78"/>
                          </dgm:constrLst>
                        </dgm:else>
                      </dgm:choose>
                      <dgm:layoutNode name="anchor2" moveWith="desTx2">
                        <dgm:alg type="sp"/>
                        <dgm:shape xmlns:r="http://schemas.openxmlformats.org/officeDocument/2006/relationships" r:blip="">
                          <dgm:adjLst/>
                        </dgm:shape>
                      </dgm:layoutNode>
                      <dgm:layoutNode name="backup2" moveWith="desTx2">
                        <dgm:alg type="sp"/>
                        <dgm:shape xmlns:r="http://schemas.openxmlformats.org/officeDocument/2006/relationships" r:blip="">
                          <dgm:adjLst/>
                        </dgm:shape>
                      </dgm:layoutNode>
                      <dgm:layoutNode name="preLine2" styleLbl="parChTrans1D1" moveWith="desTx2">
                        <dgm:alg type="sp"/>
                        <dgm:shape xmlns:r="http://schemas.openxmlformats.org/officeDocument/2006/relationships" type="line" r:blip="">
                          <dgm:adjLst/>
                        </dgm:shape>
                        <dgm:presOf/>
                      </dgm:layoutNode>
                      <dgm:layoutNode name="desTx2"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59">
                        <dgm:if name="Name60" axis="root ch" ptType="all node" func="cnt" op="gte" val="3">
                          <dgm:layoutNode name="postLine2" styleLbl="parChTrans1D1" moveWith="desTx2">
                            <dgm:alg type="sp"/>
                            <dgm:shape xmlns:r="http://schemas.openxmlformats.org/officeDocument/2006/relationships" type="line" r:blip="">
                              <dgm:adjLst/>
                            </dgm:shape>
                            <dgm:presOf/>
                          </dgm:layoutNode>
                        </dgm:if>
                        <dgm:else name="Name61"/>
                      </dgm:choose>
                    </dgm:layoutNode>
                  </dgm:forEach>
                  <dgm:choose name="Name62">
                    <dgm:if name="Name63" axis="root ch" ptType="all node" func="cnt" op="gte" val="3">
                      <dgm:forEach name="Name64" axis="self" ptType="parTrans">
                        <dgm:layoutNode name="Name65" styleLbl="parChTrans1D1">
                          <dgm:choose name="Name66">
                            <dgm:if name="Name67" func="var" arg="dir" op="equ" val="norm">
                              <dgm:alg type="conn">
                                <dgm:param type="dim" val="1D"/>
                                <dgm:param type="begPts" val="midL"/>
                                <dgm:param type="srcNode" val="parTx3"/>
                                <dgm:param type="endSty" val="noArr"/>
                                <dgm:param type="dstNode" val="anchor2"/>
                              </dgm:alg>
                            </dgm:if>
                            <dgm:else name="Name68">
                              <dgm:alg type="conn">
                                <dgm:param type="dim" val="1D"/>
                                <dgm:param type="begPts" val="midR"/>
                                <dgm:param type="endSty" val="noArr"/>
                                <dgm:param type="srcNode" val="parTx3"/>
                                <dgm:param type="dstNode" val="anchor2"/>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69"/>
                  </dgm:choose>
                </dgm:forEach>
              </dgm:layoutNode>
              <dgm:choose name="Name70">
                <dgm:if name="Name71" axis="root ch" ptType="all node" func="cnt" op="gte" val="3">
                  <dgm:layoutNode name="spPost2">
                    <dgm:alg type="sp"/>
                    <dgm:shape xmlns:r="http://schemas.openxmlformats.org/officeDocument/2006/relationships" r:blip="">
                      <dgm:adjLst/>
                    </dgm:shape>
                  </dgm:layoutNode>
                </dgm:if>
                <dgm:else name="Name72"/>
              </dgm:choose>
            </dgm:if>
            <dgm:else name="Name73"/>
          </dgm:choose>
        </dgm:if>
        <dgm:if name="Name74" axis="self" ptType="node" func="pos" op="equ" val="3">
          <dgm:layoutNode name="parTx3"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75">
            <dgm:if name="Name76" axis="ch" ptType="node" func="cnt" op="gte" val="1">
              <dgm:layoutNode name="spPre3">
                <dgm:alg type="sp"/>
                <dgm:shape xmlns:r="http://schemas.openxmlformats.org/officeDocument/2006/relationships" r:blip="">
                  <dgm:adjLst/>
                </dgm:shape>
              </dgm:layoutNode>
              <dgm:layoutNode name="chLin3">
                <dgm:alg type="lin">
                  <dgm:param type="linDir" val="fromT"/>
                </dgm:alg>
                <dgm:shape xmlns:r="http://schemas.openxmlformats.org/officeDocument/2006/relationships" r:blip="">
                  <dgm:adjLst/>
                </dgm:shape>
                <dgm:presOf/>
                <dgm:constrLst>
                  <dgm:constr type="w" for="ch" forName="txAndLines3" refType="w" fact="0.77"/>
                  <dgm:constr type="w" for="ch" forName="top3" refType="w" refFor="ch" refForName="txAndLines3" fact="0.78"/>
                </dgm:constrLst>
                <dgm:forEach name="Name77" axis="ch">
                  <dgm:forEach name="Name78" axis="self" ptType="parTrans">
                    <dgm:layoutNode name="Name79" styleLbl="parChTrans1D1">
                      <dgm:choose name="Name80">
                        <dgm:if name="Name81" func="var" arg="dir" op="equ" val="norm">
                          <dgm:alg type="conn">
                            <dgm:param type="dim" val="1D"/>
                            <dgm:param type="begPts" val="midR"/>
                            <dgm:param type="endSty" val="noArr"/>
                            <dgm:param type="dstNode" val="anchor3"/>
                          </dgm:alg>
                        </dgm:if>
                        <dgm:else name="Name82">
                          <dgm:alg type="conn">
                            <dgm:param type="dim" val="1D"/>
                            <dgm:param type="begPts" val="midL"/>
                            <dgm:param type="endSty" val="noArr"/>
                            <dgm:param type="srcNode" val="parTx3"/>
                            <dgm:param type="dstNode" val="anchor3"/>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83" axis="self" ptType="node">
                    <dgm:choose name="Name84">
                      <dgm:if name="Name85" axis="par ch" ptType="node node" func="cnt" op="equ" val="1">
                        <dgm:layoutNode name="top3">
                          <dgm:alg type="sp"/>
                          <dgm:shape xmlns:r="http://schemas.openxmlformats.org/officeDocument/2006/relationships" r:blip="">
                            <dgm:adjLst/>
                          </dgm:shape>
                          <dgm:constrLst>
                            <dgm:constr type="h" refType="w" fact="0.6"/>
                          </dgm:constrLst>
                        </dgm:layoutNode>
                      </dgm:if>
                      <dgm:else name="Name86"/>
                    </dgm:choose>
                    <dgm:layoutNode name="txAndLines3">
                      <dgm:choose name="Name87">
                        <dgm:if name="Name88" func="var" arg="dir" op="equ" val="norm">
                          <dgm:alg type="lin"/>
                        </dgm:if>
                        <dgm:else name="Name89">
                          <dgm:alg type="lin">
                            <dgm:param type="linDir" val="fromR"/>
                          </dgm:alg>
                        </dgm:else>
                      </dgm:choose>
                      <dgm:shape xmlns:r="http://schemas.openxmlformats.org/officeDocument/2006/relationships" r:blip="">
                        <dgm:adjLst/>
                      </dgm:shape>
                      <dgm:presOf/>
                      <dgm:choose name="Name90">
                        <dgm:if name="Name91" axis="root ch" ptType="all node" func="cnt" op="gte" val="4">
                          <dgm:constrLst>
                            <dgm:constr type="w" for="ch" forName="anchor3" refType="w"/>
                            <dgm:constr type="w" for="ch" forName="backup3" refType="w" fact="-1"/>
                            <dgm:constr type="w" for="ch" forName="preLine3" refType="w" fact="0.11"/>
                            <dgm:constr type="w" for="ch" forName="desTx3" refType="w" fact="0.78"/>
                            <dgm:constr type="w" for="ch" forName="postLine3" refType="w" fact="0.11"/>
                          </dgm:constrLst>
                        </dgm:if>
                        <dgm:else name="Name92">
                          <dgm:constrLst>
                            <dgm:constr type="w" for="ch" forName="anchor3" refType="w" fact="0.89"/>
                            <dgm:constr type="w" for="ch" forName="backup3" refType="w" fact="-0.89"/>
                            <dgm:constr type="w" for="ch" forName="preLine3" refType="w" fact="0.11"/>
                            <dgm:constr type="w" for="ch" forName="desTx3" refType="w" fact="0.78"/>
                          </dgm:constrLst>
                        </dgm:else>
                      </dgm:choose>
                      <dgm:layoutNode name="anchor3" moveWith="desTx3">
                        <dgm:alg type="sp"/>
                        <dgm:shape xmlns:r="http://schemas.openxmlformats.org/officeDocument/2006/relationships" r:blip="">
                          <dgm:adjLst/>
                        </dgm:shape>
                      </dgm:layoutNode>
                      <dgm:layoutNode name="backup3" moveWith="desTx3">
                        <dgm:alg type="sp"/>
                        <dgm:shape xmlns:r="http://schemas.openxmlformats.org/officeDocument/2006/relationships" r:blip="">
                          <dgm:adjLst/>
                        </dgm:shape>
                      </dgm:layoutNode>
                      <dgm:layoutNode name="preLine3" styleLbl="parChTrans1D1" moveWith="desTx3">
                        <dgm:alg type="sp"/>
                        <dgm:shape xmlns:r="http://schemas.openxmlformats.org/officeDocument/2006/relationships" type="line" r:blip="">
                          <dgm:adjLst/>
                        </dgm:shape>
                        <dgm:presOf/>
                      </dgm:layoutNode>
                      <dgm:layoutNode name="desTx3"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93">
                        <dgm:if name="Name94" axis="root ch" ptType="all node" func="cnt" op="gte" val="4">
                          <dgm:layoutNode name="postLine3" styleLbl="parChTrans1D1" moveWith="desTx3">
                            <dgm:alg type="sp"/>
                            <dgm:shape xmlns:r="http://schemas.openxmlformats.org/officeDocument/2006/relationships" type="line" r:blip="">
                              <dgm:adjLst/>
                            </dgm:shape>
                            <dgm:presOf/>
                          </dgm:layoutNode>
                        </dgm:if>
                        <dgm:else name="Name95"/>
                      </dgm:choose>
                    </dgm:layoutNode>
                  </dgm:forEach>
                  <dgm:choose name="Name96">
                    <dgm:if name="Name97" axis="root ch" ptType="all node" func="cnt" op="gte" val="4">
                      <dgm:forEach name="Name98" axis="self" ptType="parTrans">
                        <dgm:layoutNode name="Name99" styleLbl="parChTrans1D1">
                          <dgm:choose name="Name100">
                            <dgm:if name="Name101" func="var" arg="dir" op="equ" val="norm">
                              <dgm:alg type="conn">
                                <dgm:param type="dim" val="1D"/>
                                <dgm:param type="begPts" val="midL"/>
                                <dgm:param type="srcNode" val="parTx4"/>
                                <dgm:param type="endSty" val="noArr"/>
                                <dgm:param type="dstNode" val="anchor3"/>
                              </dgm:alg>
                            </dgm:if>
                            <dgm:else name="Name102">
                              <dgm:alg type="conn">
                                <dgm:param type="dim" val="1D"/>
                                <dgm:param type="begPts" val="midR"/>
                                <dgm:param type="endSty" val="noArr"/>
                                <dgm:param type="srcNode" val="parTx4"/>
                                <dgm:param type="dstNode" val="anchor3"/>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03"/>
                  </dgm:choose>
                </dgm:forEach>
              </dgm:layoutNode>
              <dgm:choose name="Name104">
                <dgm:if name="Name105" axis="root ch" ptType="all node" func="cnt" op="gte" val="4">
                  <dgm:layoutNode name="spPost3">
                    <dgm:alg type="sp"/>
                    <dgm:shape xmlns:r="http://schemas.openxmlformats.org/officeDocument/2006/relationships" r:blip="">
                      <dgm:adjLst/>
                    </dgm:shape>
                  </dgm:layoutNode>
                </dgm:if>
                <dgm:else name="Name106"/>
              </dgm:choose>
            </dgm:if>
            <dgm:else name="Name107"/>
          </dgm:choose>
        </dgm:if>
        <dgm:if name="Name108" axis="self" ptType="node" func="pos" op="equ" val="4">
          <dgm:layoutNode name="parTx4"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09">
            <dgm:if name="Name110" axis="ch" ptType="node" func="cnt" op="gte" val="1">
              <dgm:layoutNode name="spPre4">
                <dgm:alg type="sp"/>
                <dgm:shape xmlns:r="http://schemas.openxmlformats.org/officeDocument/2006/relationships" r:blip="">
                  <dgm:adjLst/>
                </dgm:shape>
              </dgm:layoutNode>
              <dgm:layoutNode name="chLin4">
                <dgm:alg type="lin">
                  <dgm:param type="linDir" val="fromT"/>
                </dgm:alg>
                <dgm:shape xmlns:r="http://schemas.openxmlformats.org/officeDocument/2006/relationships" r:blip="">
                  <dgm:adjLst/>
                </dgm:shape>
                <dgm:presOf/>
                <dgm:constrLst>
                  <dgm:constr type="w" for="ch" forName="txAndLines4" refType="w" fact="0.77"/>
                  <dgm:constr type="w" for="ch" forName="top4" refType="w" refFor="ch" refForName="txAndLines4" fact="0.78"/>
                </dgm:constrLst>
                <dgm:forEach name="Name111" axis="ch">
                  <dgm:forEach name="Name112" axis="self" ptType="parTrans">
                    <dgm:layoutNode name="Name113" styleLbl="parChTrans1D1">
                      <dgm:choose name="Name114">
                        <dgm:if name="Name115" func="var" arg="dir" op="equ" val="norm">
                          <dgm:alg type="conn">
                            <dgm:param type="dim" val="1D"/>
                            <dgm:param type="begPts" val="midR"/>
                            <dgm:param type="endSty" val="noArr"/>
                            <dgm:param type="dstNode" val="anchor4"/>
                          </dgm:alg>
                        </dgm:if>
                        <dgm:else name="Name116">
                          <dgm:alg type="conn">
                            <dgm:param type="dim" val="1D"/>
                            <dgm:param type="begPts" val="midL"/>
                            <dgm:param type="endSty" val="noArr"/>
                            <dgm:param type="srcNode" val="parTx4"/>
                            <dgm:param type="dstNode" val="anchor4"/>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17" axis="self" ptType="node">
                    <dgm:choose name="Name118">
                      <dgm:if name="Name119" axis="par ch" ptType="node node" func="cnt" op="equ" val="1">
                        <dgm:layoutNode name="top4">
                          <dgm:alg type="sp"/>
                          <dgm:shape xmlns:r="http://schemas.openxmlformats.org/officeDocument/2006/relationships" r:blip="">
                            <dgm:adjLst/>
                          </dgm:shape>
                          <dgm:constrLst>
                            <dgm:constr type="h" refType="w" fact="0.6"/>
                          </dgm:constrLst>
                        </dgm:layoutNode>
                      </dgm:if>
                      <dgm:else name="Name120"/>
                    </dgm:choose>
                    <dgm:layoutNode name="txAndLines4">
                      <dgm:choose name="Name121">
                        <dgm:if name="Name122" func="var" arg="dir" op="equ" val="norm">
                          <dgm:alg type="lin"/>
                        </dgm:if>
                        <dgm:else name="Name123">
                          <dgm:alg type="lin">
                            <dgm:param type="linDir" val="fromR"/>
                          </dgm:alg>
                        </dgm:else>
                      </dgm:choose>
                      <dgm:shape xmlns:r="http://schemas.openxmlformats.org/officeDocument/2006/relationships" r:blip="">
                        <dgm:adjLst/>
                      </dgm:shape>
                      <dgm:presOf/>
                      <dgm:choose name="Name124">
                        <dgm:if name="Name125" axis="root ch" ptType="all node" func="cnt" op="gte" val="5">
                          <dgm:constrLst>
                            <dgm:constr type="w" for="ch" forName="anchor4" refType="w"/>
                            <dgm:constr type="w" for="ch" forName="backup4" refType="w" fact="-1"/>
                            <dgm:constr type="w" for="ch" forName="preLine4" refType="w" fact="0.11"/>
                            <dgm:constr type="w" for="ch" forName="desTx4" refType="w" fact="0.78"/>
                            <dgm:constr type="w" for="ch" forName="postLine4" refType="w" fact="0.11"/>
                          </dgm:constrLst>
                        </dgm:if>
                        <dgm:else name="Name126">
                          <dgm:constrLst>
                            <dgm:constr type="w" for="ch" forName="anchor4" refType="w" fact="0.89"/>
                            <dgm:constr type="w" for="ch" forName="backup4" refType="w" fact="-0.89"/>
                            <dgm:constr type="w" for="ch" forName="preLine4" refType="w" fact="0.11"/>
                            <dgm:constr type="w" for="ch" forName="desTx4" refType="w" fact="0.78"/>
                          </dgm:constrLst>
                        </dgm:else>
                      </dgm:choose>
                      <dgm:layoutNode name="anchor4" moveWith="desTx4">
                        <dgm:alg type="sp"/>
                        <dgm:shape xmlns:r="http://schemas.openxmlformats.org/officeDocument/2006/relationships" r:blip="">
                          <dgm:adjLst/>
                        </dgm:shape>
                      </dgm:layoutNode>
                      <dgm:layoutNode name="backup4" moveWith="desTx4">
                        <dgm:alg type="sp"/>
                        <dgm:shape xmlns:r="http://schemas.openxmlformats.org/officeDocument/2006/relationships" r:blip="">
                          <dgm:adjLst/>
                        </dgm:shape>
                      </dgm:layoutNode>
                      <dgm:layoutNode name="preLine4" styleLbl="parChTrans1D1" moveWith="desTx4">
                        <dgm:alg type="sp"/>
                        <dgm:shape xmlns:r="http://schemas.openxmlformats.org/officeDocument/2006/relationships" type="line" r:blip="">
                          <dgm:adjLst/>
                        </dgm:shape>
                        <dgm:presOf/>
                      </dgm:layoutNode>
                      <dgm:layoutNode name="desTx4"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27">
                        <dgm:if name="Name128" axis="root ch" ptType="all node" func="cnt" op="gte" val="5">
                          <dgm:layoutNode name="postLine4" styleLbl="parChTrans1D1" moveWith="desTx4">
                            <dgm:alg type="sp"/>
                            <dgm:shape xmlns:r="http://schemas.openxmlformats.org/officeDocument/2006/relationships" type="line" r:blip="">
                              <dgm:adjLst/>
                            </dgm:shape>
                            <dgm:presOf/>
                          </dgm:layoutNode>
                        </dgm:if>
                        <dgm:else name="Name129"/>
                      </dgm:choose>
                    </dgm:layoutNode>
                  </dgm:forEach>
                  <dgm:choose name="Name130">
                    <dgm:if name="Name131" axis="root ch" ptType="all node" func="cnt" op="gte" val="5">
                      <dgm:forEach name="Name132" axis="self" ptType="parTrans">
                        <dgm:layoutNode name="Name133" styleLbl="parChTrans1D1">
                          <dgm:choose name="Name134">
                            <dgm:if name="Name135" func="var" arg="dir" op="equ" val="norm">
                              <dgm:alg type="conn">
                                <dgm:param type="dim" val="1D"/>
                                <dgm:param type="begPts" val="midL"/>
                                <dgm:param type="srcNode" val="parTx5"/>
                                <dgm:param type="endSty" val="noArr"/>
                                <dgm:param type="dstNode" val="anchor4"/>
                              </dgm:alg>
                            </dgm:if>
                            <dgm:else name="Name136">
                              <dgm:alg type="conn">
                                <dgm:param type="dim" val="1D"/>
                                <dgm:param type="begPts" val="midR"/>
                                <dgm:param type="endSty" val="noArr"/>
                                <dgm:param type="srcNode" val="parTx5"/>
                                <dgm:param type="dstNode" val="anchor4"/>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37"/>
                  </dgm:choose>
                </dgm:forEach>
              </dgm:layoutNode>
              <dgm:choose name="Name138">
                <dgm:if name="Name139" axis="root ch" ptType="all node" func="cnt" op="gte" val="5">
                  <dgm:layoutNode name="spPost4">
                    <dgm:alg type="sp"/>
                    <dgm:shape xmlns:r="http://schemas.openxmlformats.org/officeDocument/2006/relationships" r:blip="">
                      <dgm:adjLst/>
                    </dgm:shape>
                  </dgm:layoutNode>
                </dgm:if>
                <dgm:else name="Name140"/>
              </dgm:choose>
            </dgm:if>
            <dgm:else name="Name141"/>
          </dgm:choose>
        </dgm:if>
        <dgm:if name="Name142" axis="self" ptType="node" func="pos" op="equ" val="5">
          <dgm:layoutNode name="parTx5"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43">
            <dgm:if name="Name144" axis="ch" ptType="node" func="cnt" op="gte" val="1">
              <dgm:layoutNode name="spPre5">
                <dgm:alg type="sp"/>
                <dgm:shape xmlns:r="http://schemas.openxmlformats.org/officeDocument/2006/relationships" r:blip="">
                  <dgm:adjLst/>
                </dgm:shape>
              </dgm:layoutNode>
              <dgm:layoutNode name="chLin5">
                <dgm:alg type="lin">
                  <dgm:param type="linDir" val="fromT"/>
                </dgm:alg>
                <dgm:shape xmlns:r="http://schemas.openxmlformats.org/officeDocument/2006/relationships" r:blip="">
                  <dgm:adjLst/>
                </dgm:shape>
                <dgm:presOf/>
                <dgm:constrLst>
                  <dgm:constr type="w" for="ch" forName="txAndLines5" refType="w" fact="0.77"/>
                  <dgm:constr type="w" for="ch" forName="top5" refType="w" refFor="ch" refForName="txAndLines5" fact="0.78"/>
                </dgm:constrLst>
                <dgm:forEach name="Name145" axis="ch">
                  <dgm:forEach name="Name146" axis="self" ptType="parTrans">
                    <dgm:layoutNode name="Name147" styleLbl="parChTrans1D1">
                      <dgm:choose name="Name148">
                        <dgm:if name="Name149" func="var" arg="dir" op="equ" val="norm">
                          <dgm:alg type="conn">
                            <dgm:param type="dim" val="1D"/>
                            <dgm:param type="begPts" val="midR"/>
                            <dgm:param type="endSty" val="noArr"/>
                            <dgm:param type="dstNode" val="anchor5"/>
                          </dgm:alg>
                        </dgm:if>
                        <dgm:else name="Name150">
                          <dgm:alg type="conn">
                            <dgm:param type="dim" val="1D"/>
                            <dgm:param type="begPts" val="midL"/>
                            <dgm:param type="endSty" val="noArr"/>
                            <dgm:param type="srcNode" val="parTx5"/>
                            <dgm:param type="dstNode" val="anchor5"/>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51" axis="self" ptType="node">
                    <dgm:choose name="Name152">
                      <dgm:if name="Name153" axis="par ch" ptType="node node" func="cnt" op="equ" val="1">
                        <dgm:layoutNode name="top5">
                          <dgm:alg type="sp"/>
                          <dgm:shape xmlns:r="http://schemas.openxmlformats.org/officeDocument/2006/relationships" r:blip="">
                            <dgm:adjLst/>
                          </dgm:shape>
                          <dgm:constrLst>
                            <dgm:constr type="h" refType="w" fact="0.6"/>
                          </dgm:constrLst>
                        </dgm:layoutNode>
                      </dgm:if>
                      <dgm:else name="Name154"/>
                    </dgm:choose>
                    <dgm:layoutNode name="txAndLines5">
                      <dgm:choose name="Name155">
                        <dgm:if name="Name156" func="var" arg="dir" op="equ" val="norm">
                          <dgm:alg type="lin"/>
                        </dgm:if>
                        <dgm:else name="Name157">
                          <dgm:alg type="lin">
                            <dgm:param type="linDir" val="fromR"/>
                          </dgm:alg>
                        </dgm:else>
                      </dgm:choose>
                      <dgm:shape xmlns:r="http://schemas.openxmlformats.org/officeDocument/2006/relationships" r:blip="">
                        <dgm:adjLst/>
                      </dgm:shape>
                      <dgm:presOf/>
                      <dgm:choose name="Name158">
                        <dgm:if name="Name159" axis="root ch" ptType="all node" func="cnt" op="gte" val="6">
                          <dgm:constrLst>
                            <dgm:constr type="w" for="ch" forName="anchor5" refType="w"/>
                            <dgm:constr type="w" for="ch" forName="backup5" refType="w" fact="-1"/>
                            <dgm:constr type="w" for="ch" forName="preLine5" refType="w" fact="0.11"/>
                            <dgm:constr type="w" for="ch" forName="desTx5" refType="w" fact="0.78"/>
                            <dgm:constr type="w" for="ch" forName="postLine5" refType="w" fact="0.11"/>
                          </dgm:constrLst>
                        </dgm:if>
                        <dgm:else name="Name160">
                          <dgm:constrLst>
                            <dgm:constr type="w" for="ch" forName="anchor5" refType="w" fact="0.89"/>
                            <dgm:constr type="w" for="ch" forName="backup5" refType="w" fact="-0.89"/>
                            <dgm:constr type="w" for="ch" forName="preLine5" refType="w" fact="0.11"/>
                            <dgm:constr type="w" for="ch" forName="desTx5" refType="w" fact="0.78"/>
                          </dgm:constrLst>
                        </dgm:else>
                      </dgm:choose>
                      <dgm:layoutNode name="anchor5" moveWith="desTx5">
                        <dgm:alg type="sp"/>
                        <dgm:shape xmlns:r="http://schemas.openxmlformats.org/officeDocument/2006/relationships" r:blip="">
                          <dgm:adjLst/>
                        </dgm:shape>
                      </dgm:layoutNode>
                      <dgm:layoutNode name="backup5" moveWith="desTx5">
                        <dgm:alg type="sp"/>
                        <dgm:shape xmlns:r="http://schemas.openxmlformats.org/officeDocument/2006/relationships" r:blip="">
                          <dgm:adjLst/>
                        </dgm:shape>
                      </dgm:layoutNode>
                      <dgm:layoutNode name="preLine5" styleLbl="parChTrans1D1" moveWith="desTx5">
                        <dgm:alg type="sp"/>
                        <dgm:shape xmlns:r="http://schemas.openxmlformats.org/officeDocument/2006/relationships" type="line" r:blip="">
                          <dgm:adjLst/>
                        </dgm:shape>
                        <dgm:presOf/>
                      </dgm:layoutNode>
                      <dgm:layoutNode name="desTx5"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61">
                        <dgm:if name="Name162" axis="root ch" ptType="all node" func="cnt" op="gte" val="6">
                          <dgm:layoutNode name="postLine5" styleLbl="parChTrans1D1" moveWith="desTx5">
                            <dgm:alg type="sp"/>
                            <dgm:shape xmlns:r="http://schemas.openxmlformats.org/officeDocument/2006/relationships" type="line" r:blip="">
                              <dgm:adjLst/>
                            </dgm:shape>
                            <dgm:presOf/>
                          </dgm:layoutNode>
                        </dgm:if>
                        <dgm:else name="Name163"/>
                      </dgm:choose>
                    </dgm:layoutNode>
                  </dgm:forEach>
                  <dgm:choose name="Name164">
                    <dgm:if name="Name165" axis="root ch" ptType="all node" func="cnt" op="gte" val="6">
                      <dgm:forEach name="Name166" axis="self" ptType="parTrans">
                        <dgm:layoutNode name="Name167" styleLbl="parChTrans1D1">
                          <dgm:choose name="Name168">
                            <dgm:if name="Name169" func="var" arg="dir" op="equ" val="norm">
                              <dgm:alg type="conn">
                                <dgm:param type="dim" val="1D"/>
                                <dgm:param type="begPts" val="midL"/>
                                <dgm:param type="srcNode" val="parTx6"/>
                                <dgm:param type="endSty" val="noArr"/>
                                <dgm:param type="dstNode" val="anchor5"/>
                              </dgm:alg>
                            </dgm:if>
                            <dgm:else name="Name170">
                              <dgm:alg type="conn">
                                <dgm:param type="dim" val="1D"/>
                                <dgm:param type="begPts" val="midR"/>
                                <dgm:param type="endSty" val="noArr"/>
                                <dgm:param type="srcNode" val="parTx6"/>
                                <dgm:param type="dstNode" val="anchor5"/>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71"/>
                  </dgm:choose>
                </dgm:forEach>
              </dgm:layoutNode>
              <dgm:choose name="Name172">
                <dgm:if name="Name173" axis="root ch" ptType="all node" func="cnt" op="gte" val="6">
                  <dgm:layoutNode name="spPost5">
                    <dgm:alg type="sp"/>
                    <dgm:shape xmlns:r="http://schemas.openxmlformats.org/officeDocument/2006/relationships" r:blip="">
                      <dgm:adjLst/>
                    </dgm:shape>
                  </dgm:layoutNode>
                </dgm:if>
                <dgm:else name="Name174"/>
              </dgm:choose>
            </dgm:if>
            <dgm:else name="Name175"/>
          </dgm:choose>
        </dgm:if>
        <dgm:if name="Name176" axis="self" ptType="node" func="pos" op="equ" val="6">
          <dgm:layoutNode name="parTx6"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77">
            <dgm:if name="Name178" axis="ch" ptType="node" func="cnt" op="gte" val="1">
              <dgm:layoutNode name="spPre6">
                <dgm:alg type="sp"/>
                <dgm:shape xmlns:r="http://schemas.openxmlformats.org/officeDocument/2006/relationships" r:blip="">
                  <dgm:adjLst/>
                </dgm:shape>
              </dgm:layoutNode>
              <dgm:layoutNode name="chLin6">
                <dgm:alg type="lin">
                  <dgm:param type="linDir" val="fromT"/>
                </dgm:alg>
                <dgm:shape xmlns:r="http://schemas.openxmlformats.org/officeDocument/2006/relationships" r:blip="">
                  <dgm:adjLst/>
                </dgm:shape>
                <dgm:presOf/>
                <dgm:constrLst>
                  <dgm:constr type="w" for="ch" forName="txAndLines6" refType="w" fact="0.77"/>
                  <dgm:constr type="w" for="ch" forName="top6" refType="w" refFor="ch" refForName="txAndLines6" fact="0.78"/>
                </dgm:constrLst>
                <dgm:forEach name="Name179" axis="ch">
                  <dgm:forEach name="Name180" axis="self" ptType="parTrans">
                    <dgm:layoutNode name="Name181" styleLbl="parChTrans1D1">
                      <dgm:choose name="Name182">
                        <dgm:if name="Name183" func="var" arg="dir" op="equ" val="norm">
                          <dgm:alg type="conn">
                            <dgm:param type="dim" val="1D"/>
                            <dgm:param type="begPts" val="midR"/>
                            <dgm:param type="endSty" val="noArr"/>
                            <dgm:param type="dstNode" val="anchor6"/>
                          </dgm:alg>
                        </dgm:if>
                        <dgm:else name="Name184">
                          <dgm:alg type="conn">
                            <dgm:param type="dim" val="1D"/>
                            <dgm:param type="begPts" val="midL"/>
                            <dgm:param type="endSty" val="noArr"/>
                            <dgm:param type="srcNode" val="parTx6"/>
                            <dgm:param type="dstNode" val="anchor6"/>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85" axis="self" ptType="node">
                    <dgm:choose name="Name186">
                      <dgm:if name="Name187" axis="par ch" ptType="node node" func="cnt" op="equ" val="1">
                        <dgm:layoutNode name="top6">
                          <dgm:alg type="sp"/>
                          <dgm:shape xmlns:r="http://schemas.openxmlformats.org/officeDocument/2006/relationships" r:blip="">
                            <dgm:adjLst/>
                          </dgm:shape>
                          <dgm:constrLst>
                            <dgm:constr type="h" refType="w" fact="0.6"/>
                          </dgm:constrLst>
                        </dgm:layoutNode>
                      </dgm:if>
                      <dgm:else name="Name188"/>
                    </dgm:choose>
                    <dgm:layoutNode name="txAndLines6">
                      <dgm:choose name="Name189">
                        <dgm:if name="Name190" func="var" arg="dir" op="equ" val="norm">
                          <dgm:alg type="lin"/>
                        </dgm:if>
                        <dgm:else name="Name191">
                          <dgm:alg type="lin">
                            <dgm:param type="linDir" val="fromR"/>
                          </dgm:alg>
                        </dgm:else>
                      </dgm:choose>
                      <dgm:shape xmlns:r="http://schemas.openxmlformats.org/officeDocument/2006/relationships" r:blip="">
                        <dgm:adjLst/>
                      </dgm:shape>
                      <dgm:presOf/>
                      <dgm:choose name="Name192">
                        <dgm:if name="Name193" axis="root ch" ptType="all node" func="cnt" op="gte" val="7">
                          <dgm:constrLst>
                            <dgm:constr type="w" for="ch" forName="anchor6" refType="w"/>
                            <dgm:constr type="w" for="ch" forName="backup6" refType="w" fact="-1"/>
                            <dgm:constr type="w" for="ch" forName="preLine6" refType="w" fact="0.11"/>
                            <dgm:constr type="w" for="ch" forName="desTx6" refType="w" fact="0.78"/>
                            <dgm:constr type="w" for="ch" forName="postLine6" refType="w" fact="0.11"/>
                          </dgm:constrLst>
                        </dgm:if>
                        <dgm:else name="Name194">
                          <dgm:constrLst>
                            <dgm:constr type="w" for="ch" forName="anchor6" refType="w" fact="0.89"/>
                            <dgm:constr type="w" for="ch" forName="backup6" refType="w" fact="-0.89"/>
                            <dgm:constr type="w" for="ch" forName="preLine6" refType="w" fact="0.11"/>
                            <dgm:constr type="w" for="ch" forName="desTx6" refType="w" fact="0.78"/>
                          </dgm:constrLst>
                        </dgm:else>
                      </dgm:choose>
                      <dgm:layoutNode name="anchor6" moveWith="desTx6">
                        <dgm:alg type="sp"/>
                        <dgm:shape xmlns:r="http://schemas.openxmlformats.org/officeDocument/2006/relationships" r:blip="">
                          <dgm:adjLst/>
                        </dgm:shape>
                      </dgm:layoutNode>
                      <dgm:layoutNode name="backup6" moveWith="desTx6">
                        <dgm:alg type="sp"/>
                        <dgm:shape xmlns:r="http://schemas.openxmlformats.org/officeDocument/2006/relationships" r:blip="">
                          <dgm:adjLst/>
                        </dgm:shape>
                      </dgm:layoutNode>
                      <dgm:layoutNode name="preLine6" styleLbl="parChTrans1D1" moveWith="desTx6">
                        <dgm:alg type="sp"/>
                        <dgm:shape xmlns:r="http://schemas.openxmlformats.org/officeDocument/2006/relationships" type="line" r:blip="">
                          <dgm:adjLst/>
                        </dgm:shape>
                        <dgm:presOf/>
                      </dgm:layoutNode>
                      <dgm:layoutNode name="desTx6"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95">
                        <dgm:if name="Name196" axis="root ch" ptType="all node" func="cnt" op="gte" val="7">
                          <dgm:layoutNode name="postLine6" styleLbl="parChTrans1D1" moveWith="desTx6">
                            <dgm:alg type="sp"/>
                            <dgm:shape xmlns:r="http://schemas.openxmlformats.org/officeDocument/2006/relationships" type="line" r:blip="">
                              <dgm:adjLst/>
                            </dgm:shape>
                            <dgm:presOf/>
                          </dgm:layoutNode>
                        </dgm:if>
                        <dgm:else name="Name197"/>
                      </dgm:choose>
                    </dgm:layoutNode>
                  </dgm:forEach>
                  <dgm:choose name="Name198">
                    <dgm:if name="Name199" axis="root ch" ptType="all node" func="cnt" op="gte" val="7">
                      <dgm:forEach name="Name200" axis="self" ptType="parTrans">
                        <dgm:layoutNode name="Name201" styleLbl="parChTrans1D1">
                          <dgm:choose name="Name202">
                            <dgm:if name="Name203" func="var" arg="dir" op="equ" val="norm">
                              <dgm:alg type="conn">
                                <dgm:param type="dim" val="1D"/>
                                <dgm:param type="begPts" val="midL"/>
                                <dgm:param type="srcNode" val="parTx7"/>
                                <dgm:param type="endSty" val="noArr"/>
                                <dgm:param type="dstNode" val="anchor6"/>
                              </dgm:alg>
                            </dgm:if>
                            <dgm:else name="Name204">
                              <dgm:alg type="conn">
                                <dgm:param type="dim" val="1D"/>
                                <dgm:param type="begPts" val="midR"/>
                                <dgm:param type="endSty" val="noArr"/>
                                <dgm:param type="srcNode" val="parTx7"/>
                                <dgm:param type="dstNode" val="anchor6"/>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205"/>
                  </dgm:choose>
                </dgm:forEach>
              </dgm:layoutNode>
              <dgm:choose name="Name206">
                <dgm:if name="Name207" axis="root ch" ptType="all node" func="cnt" op="gte" val="7">
                  <dgm:layoutNode name="spPost6">
                    <dgm:alg type="sp"/>
                    <dgm:shape xmlns:r="http://schemas.openxmlformats.org/officeDocument/2006/relationships" r:blip="">
                      <dgm:adjLst/>
                    </dgm:shape>
                  </dgm:layoutNode>
                </dgm:if>
                <dgm:else name="Name208"/>
              </dgm:choose>
            </dgm:if>
            <dgm:else name="Name209"/>
          </dgm:choose>
        </dgm:if>
        <dgm:if name="Name210" axis="self" ptType="node" func="pos" op="equ" val="7">
          <dgm:layoutNode name="parTx7"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211">
            <dgm:if name="Name212" axis="ch" ptType="node" func="cnt" op="gte" val="1">
              <dgm:layoutNode name="spPre7">
                <dgm:alg type="sp"/>
                <dgm:shape xmlns:r="http://schemas.openxmlformats.org/officeDocument/2006/relationships" r:blip="">
                  <dgm:adjLst/>
                </dgm:shape>
              </dgm:layoutNode>
              <dgm:layoutNode name="chLin7">
                <dgm:alg type="lin">
                  <dgm:param type="linDir" val="fromT"/>
                </dgm:alg>
                <dgm:shape xmlns:r="http://schemas.openxmlformats.org/officeDocument/2006/relationships" r:blip="">
                  <dgm:adjLst/>
                </dgm:shape>
                <dgm:presOf/>
                <dgm:constrLst>
                  <dgm:constr type="w" for="ch" forName="txAndLines7" refType="w" fact="0.77"/>
                  <dgm:constr type="w" for="ch" forName="top7" refType="w" refFor="ch" refForName="txAndLines7" fact="0.78"/>
                </dgm:constrLst>
                <dgm:forEach name="Name213" axis="ch">
                  <dgm:forEach name="Name214" axis="self" ptType="parTrans">
                    <dgm:layoutNode name="Name215" styleLbl="parChTrans1D1">
                      <dgm:choose name="Name216">
                        <dgm:if name="Name217" func="var" arg="dir" op="equ" val="norm">
                          <dgm:alg type="conn">
                            <dgm:param type="dim" val="1D"/>
                            <dgm:param type="begPts" val="midR"/>
                            <dgm:param type="endSty" val="noArr"/>
                            <dgm:param type="dstNode" val="anchor7"/>
                          </dgm:alg>
                        </dgm:if>
                        <dgm:else name="Name218">
                          <dgm:alg type="conn">
                            <dgm:param type="dim" val="1D"/>
                            <dgm:param type="begPts" val="midL"/>
                            <dgm:param type="endSty" val="noArr"/>
                            <dgm:param type="srcNode" val="parTx7"/>
                            <dgm:param type="dstNode" val="anchor7"/>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219" axis="self" ptType="node">
                    <dgm:choose name="Name220">
                      <dgm:if name="Name221" axis="par ch" ptType="node node" func="cnt" op="equ" val="1">
                        <dgm:layoutNode name="top7">
                          <dgm:alg type="sp"/>
                          <dgm:shape xmlns:r="http://schemas.openxmlformats.org/officeDocument/2006/relationships" r:blip="">
                            <dgm:adjLst/>
                          </dgm:shape>
                          <dgm:constrLst>
                            <dgm:constr type="h" refType="w" fact="0.6"/>
                          </dgm:constrLst>
                        </dgm:layoutNode>
                      </dgm:if>
                      <dgm:else name="Name222"/>
                    </dgm:choose>
                    <dgm:layoutNode name="txAndLines7">
                      <dgm:choose name="Name223">
                        <dgm:if name="Name224" func="var" arg="dir" op="equ" val="norm">
                          <dgm:alg type="lin"/>
                        </dgm:if>
                        <dgm:else name="Name225">
                          <dgm:alg type="lin">
                            <dgm:param type="linDir" val="fromR"/>
                          </dgm:alg>
                        </dgm:else>
                      </dgm:choose>
                      <dgm:shape xmlns:r="http://schemas.openxmlformats.org/officeDocument/2006/relationships" r:blip="">
                        <dgm:adjLst/>
                      </dgm:shape>
                      <dgm:presOf/>
                      <dgm:constrLst>
                        <dgm:constr type="w" for="ch" forName="anchor7" refType="w" fact="0.89"/>
                        <dgm:constr type="w" for="ch" forName="backup7" refType="w" fact="-0.89"/>
                        <dgm:constr type="w" for="ch" forName="preLine7" refType="w" fact="0.11"/>
                        <dgm:constr type="w" for="ch" forName="desTx7" refType="w" fact="0.78"/>
                      </dgm:constrLst>
                      <dgm:layoutNode name="anchor7" moveWith="desTx7">
                        <dgm:alg type="sp"/>
                        <dgm:shape xmlns:r="http://schemas.openxmlformats.org/officeDocument/2006/relationships" r:blip="">
                          <dgm:adjLst/>
                        </dgm:shape>
                      </dgm:layoutNode>
                      <dgm:layoutNode name="backup7" moveWith="desTx7">
                        <dgm:alg type="sp"/>
                        <dgm:shape xmlns:r="http://schemas.openxmlformats.org/officeDocument/2006/relationships" r:blip="">
                          <dgm:adjLst/>
                        </dgm:shape>
                      </dgm:layoutNode>
                      <dgm:layoutNode name="preLine7" styleLbl="parChTrans1D1" moveWith="desTx7">
                        <dgm:alg type="sp"/>
                        <dgm:shape xmlns:r="http://schemas.openxmlformats.org/officeDocument/2006/relationships" type="line" r:blip="">
                          <dgm:adjLst/>
                        </dgm:shape>
                        <dgm:presOf/>
                      </dgm:layoutNode>
                      <dgm:layoutNode name="desTx7"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layoutNode>
                  </dgm:forEach>
                </dgm:forEach>
              </dgm:layoutNode>
            </dgm:if>
            <dgm:else name="Name226"/>
          </dgm:choose>
        </dgm:if>
        <dgm:else name="Name22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E2C439-515A-410E-A09C-4AD4F629A469}" type="datetimeFigureOut">
              <a:rPr lang="en-GB" smtClean="0"/>
              <a:t>10/09/2018</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5C50F2-60E3-46B9-AC77-E2C048FD8DF0}" type="slidenum">
              <a:rPr lang="en-GB" smtClean="0"/>
              <a:t>‹#›</a:t>
            </a:fld>
            <a:endParaRPr lang="en-GB"/>
          </a:p>
        </p:txBody>
      </p:sp>
    </p:spTree>
    <p:extLst>
      <p:ext uri="{BB962C8B-B14F-4D97-AF65-F5344CB8AC3E}">
        <p14:creationId xmlns:p14="http://schemas.microsoft.com/office/powerpoint/2010/main" val="7283289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Образ слайда 1"/>
          <p:cNvSpPr>
            <a:spLocks noGrp="1" noRot="1" noChangeAspect="1" noTextEdit="1"/>
          </p:cNvSpPr>
          <p:nvPr>
            <p:ph type="sldImg"/>
          </p:nvPr>
        </p:nvSpPr>
        <p:spPr bwMode="auto">
          <a:xfrm>
            <a:off x="1371600" y="1143000"/>
            <a:ext cx="4114800" cy="30861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ru-RU" dirty="0"/>
          </a:p>
        </p:txBody>
      </p:sp>
      <p:sp>
        <p:nvSpPr>
          <p:cNvPr id="19460" name="Номер слайда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59666" indent="-292179">
              <a:defRPr>
                <a:solidFill>
                  <a:schemeClr val="tx1"/>
                </a:solidFill>
                <a:latin typeface="Calibri" pitchFamily="34" charset="0"/>
              </a:defRPr>
            </a:lvl2pPr>
            <a:lvl3pPr marL="1168718" indent="-233744">
              <a:defRPr>
                <a:solidFill>
                  <a:schemeClr val="tx1"/>
                </a:solidFill>
                <a:latin typeface="Calibri" pitchFamily="34" charset="0"/>
              </a:defRPr>
            </a:lvl3pPr>
            <a:lvl4pPr marL="1636205" indent="-233744">
              <a:defRPr>
                <a:solidFill>
                  <a:schemeClr val="tx1"/>
                </a:solidFill>
                <a:latin typeface="Calibri" pitchFamily="34" charset="0"/>
              </a:defRPr>
            </a:lvl4pPr>
            <a:lvl5pPr marL="2103692" indent="-233744">
              <a:defRPr>
                <a:solidFill>
                  <a:schemeClr val="tx1"/>
                </a:solidFill>
                <a:latin typeface="Calibri" pitchFamily="34" charset="0"/>
              </a:defRPr>
            </a:lvl5pPr>
            <a:lvl6pPr marL="2571179" indent="-233744" fontAlgn="base">
              <a:spcBef>
                <a:spcPct val="0"/>
              </a:spcBef>
              <a:spcAft>
                <a:spcPct val="0"/>
              </a:spcAft>
              <a:defRPr>
                <a:solidFill>
                  <a:schemeClr val="tx1"/>
                </a:solidFill>
                <a:latin typeface="Calibri" pitchFamily="34" charset="0"/>
              </a:defRPr>
            </a:lvl6pPr>
            <a:lvl7pPr marL="3038666" indent="-233744" fontAlgn="base">
              <a:spcBef>
                <a:spcPct val="0"/>
              </a:spcBef>
              <a:spcAft>
                <a:spcPct val="0"/>
              </a:spcAft>
              <a:defRPr>
                <a:solidFill>
                  <a:schemeClr val="tx1"/>
                </a:solidFill>
                <a:latin typeface="Calibri" pitchFamily="34" charset="0"/>
              </a:defRPr>
            </a:lvl7pPr>
            <a:lvl8pPr marL="3506153" indent="-233744" fontAlgn="base">
              <a:spcBef>
                <a:spcPct val="0"/>
              </a:spcBef>
              <a:spcAft>
                <a:spcPct val="0"/>
              </a:spcAft>
              <a:defRPr>
                <a:solidFill>
                  <a:schemeClr val="tx1"/>
                </a:solidFill>
                <a:latin typeface="Calibri" pitchFamily="34" charset="0"/>
              </a:defRPr>
            </a:lvl8pPr>
            <a:lvl9pPr marL="3973640" indent="-233744"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414C298A-4D17-42FB-9D4C-3037684AA225}" type="slidenum">
              <a:rPr lang="ru-RU"/>
              <a:pPr fontAlgn="base">
                <a:spcBef>
                  <a:spcPct val="0"/>
                </a:spcBef>
                <a:spcAft>
                  <a:spcPct val="0"/>
                </a:spcAft>
              </a:pPr>
              <a:t>8</a:t>
            </a:fld>
            <a:endParaRPr lang="ru-RU" dirty="0"/>
          </a:p>
        </p:txBody>
      </p:sp>
    </p:spTree>
    <p:extLst>
      <p:ext uri="{BB962C8B-B14F-4D97-AF65-F5344CB8AC3E}">
        <p14:creationId xmlns:p14="http://schemas.microsoft.com/office/powerpoint/2010/main" val="39414661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fi-FI"/>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fi-FI"/>
          </a:p>
        </p:txBody>
      </p:sp>
      <p:sp>
        <p:nvSpPr>
          <p:cNvPr id="4" name="Date Placeholder 3"/>
          <p:cNvSpPr>
            <a:spLocks noGrp="1"/>
          </p:cNvSpPr>
          <p:nvPr>
            <p:ph type="dt" sz="half" idx="10"/>
          </p:nvPr>
        </p:nvSpPr>
        <p:spPr/>
        <p:txBody>
          <a:bodyPr/>
          <a:lstStyle/>
          <a:p>
            <a:fld id="{D92FCEA3-E8DC-4147-95EB-59CD3F937EC7}" type="datetime1">
              <a:rPr lang="en-US" smtClean="0"/>
              <a:t>9/10/2018</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203E47EE-5BCF-4F3F-829E-764D790812B3}" type="slidenum">
              <a:rPr lang="fi-FI" smtClean="0"/>
              <a:t>‹#›</a:t>
            </a:fld>
            <a:endParaRPr lang="fi-FI"/>
          </a:p>
        </p:txBody>
      </p:sp>
    </p:spTree>
    <p:extLst>
      <p:ext uri="{BB962C8B-B14F-4D97-AF65-F5344CB8AC3E}">
        <p14:creationId xmlns:p14="http://schemas.microsoft.com/office/powerpoint/2010/main" val="2363306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p:cNvSpPr>
            <a:spLocks noGrp="1"/>
          </p:cNvSpPr>
          <p:nvPr>
            <p:ph type="dt" sz="half" idx="10"/>
          </p:nvPr>
        </p:nvSpPr>
        <p:spPr/>
        <p:txBody>
          <a:bodyPr/>
          <a:lstStyle/>
          <a:p>
            <a:fld id="{FE3C8A10-C2D6-41C1-8277-49961639A338}" type="datetime1">
              <a:rPr lang="en-US" smtClean="0"/>
              <a:t>9/10/2018</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203E47EE-5BCF-4F3F-829E-764D790812B3}" type="slidenum">
              <a:rPr lang="fi-FI" smtClean="0"/>
              <a:t>‹#›</a:t>
            </a:fld>
            <a:endParaRPr lang="fi-FI"/>
          </a:p>
        </p:txBody>
      </p:sp>
    </p:spTree>
    <p:extLst>
      <p:ext uri="{BB962C8B-B14F-4D97-AF65-F5344CB8AC3E}">
        <p14:creationId xmlns:p14="http://schemas.microsoft.com/office/powerpoint/2010/main" val="2276016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fi-FI"/>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p:cNvSpPr>
            <a:spLocks noGrp="1"/>
          </p:cNvSpPr>
          <p:nvPr>
            <p:ph type="dt" sz="half" idx="10"/>
          </p:nvPr>
        </p:nvSpPr>
        <p:spPr/>
        <p:txBody>
          <a:bodyPr/>
          <a:lstStyle/>
          <a:p>
            <a:fld id="{7C6BFC5A-A029-40C1-A350-E53DF7F38957}" type="datetime1">
              <a:rPr lang="en-US" smtClean="0"/>
              <a:t>9/10/2018</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203E47EE-5BCF-4F3F-829E-764D790812B3}" type="slidenum">
              <a:rPr lang="fi-FI" smtClean="0"/>
              <a:t>‹#›</a:t>
            </a:fld>
            <a:endParaRPr lang="fi-FI"/>
          </a:p>
        </p:txBody>
      </p:sp>
    </p:spTree>
    <p:extLst>
      <p:ext uri="{BB962C8B-B14F-4D97-AF65-F5344CB8AC3E}">
        <p14:creationId xmlns:p14="http://schemas.microsoft.com/office/powerpoint/2010/main" val="16093906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p:cNvSpPr>
            <a:spLocks noGrp="1"/>
          </p:cNvSpPr>
          <p:nvPr>
            <p:ph type="dt" sz="half" idx="10"/>
          </p:nvPr>
        </p:nvSpPr>
        <p:spPr/>
        <p:txBody>
          <a:bodyPr/>
          <a:lstStyle/>
          <a:p>
            <a:fld id="{7EF6A01D-6DBD-4008-B09A-E52A471C54B3}" type="datetime1">
              <a:rPr lang="en-US" smtClean="0"/>
              <a:t>9/10/2018</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203E47EE-5BCF-4F3F-829E-764D790812B3}" type="slidenum">
              <a:rPr lang="fi-FI" smtClean="0"/>
              <a:t>‹#›</a:t>
            </a:fld>
            <a:endParaRPr lang="fi-FI"/>
          </a:p>
        </p:txBody>
      </p:sp>
    </p:spTree>
    <p:extLst>
      <p:ext uri="{BB962C8B-B14F-4D97-AF65-F5344CB8AC3E}">
        <p14:creationId xmlns:p14="http://schemas.microsoft.com/office/powerpoint/2010/main" val="42916152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fi-FI"/>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AAFF51-FC7A-49AE-ACC5-3C70F5DA66D7}" type="datetime1">
              <a:rPr lang="en-US" smtClean="0"/>
              <a:t>9/10/2018</a:t>
            </a:fld>
            <a:endParaRPr lang="fi-FI"/>
          </a:p>
        </p:txBody>
      </p:sp>
      <p:sp>
        <p:nvSpPr>
          <p:cNvPr id="6" name="Slide Number Placeholder 5"/>
          <p:cNvSpPr>
            <a:spLocks noGrp="1"/>
          </p:cNvSpPr>
          <p:nvPr>
            <p:ph type="sldNum" sz="quarter" idx="12"/>
          </p:nvPr>
        </p:nvSpPr>
        <p:spPr/>
        <p:txBody>
          <a:bodyPr/>
          <a:lstStyle/>
          <a:p>
            <a:fld id="{203E47EE-5BCF-4F3F-829E-764D790812B3}" type="slidenum">
              <a:rPr lang="fi-FI" smtClean="0"/>
              <a:t>‹#›</a:t>
            </a:fld>
            <a:endParaRPr lang="fi-FI"/>
          </a:p>
        </p:txBody>
      </p:sp>
    </p:spTree>
    <p:extLst>
      <p:ext uri="{BB962C8B-B14F-4D97-AF65-F5344CB8AC3E}">
        <p14:creationId xmlns:p14="http://schemas.microsoft.com/office/powerpoint/2010/main" val="869210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Date Placeholder 4"/>
          <p:cNvSpPr>
            <a:spLocks noGrp="1"/>
          </p:cNvSpPr>
          <p:nvPr>
            <p:ph type="dt" sz="half" idx="10"/>
          </p:nvPr>
        </p:nvSpPr>
        <p:spPr/>
        <p:txBody>
          <a:bodyPr/>
          <a:lstStyle/>
          <a:p>
            <a:fld id="{E3D0AF88-9215-4476-AB3D-48E38C360FD3}" type="datetime1">
              <a:rPr lang="en-US" smtClean="0"/>
              <a:t>9/10/2018</a:t>
            </a:fld>
            <a:endParaRPr lang="fi-FI"/>
          </a:p>
        </p:txBody>
      </p:sp>
      <p:sp>
        <p:nvSpPr>
          <p:cNvPr id="7" name="Slide Number Placeholder 6"/>
          <p:cNvSpPr>
            <a:spLocks noGrp="1"/>
          </p:cNvSpPr>
          <p:nvPr>
            <p:ph type="sldNum" sz="quarter" idx="12"/>
          </p:nvPr>
        </p:nvSpPr>
        <p:spPr/>
        <p:txBody>
          <a:bodyPr/>
          <a:lstStyle/>
          <a:p>
            <a:fld id="{203E47EE-5BCF-4F3F-829E-764D790812B3}" type="slidenum">
              <a:rPr lang="fi-FI" smtClean="0"/>
              <a:t>‹#›</a:t>
            </a:fld>
            <a:endParaRPr lang="fi-FI"/>
          </a:p>
        </p:txBody>
      </p:sp>
    </p:spTree>
    <p:extLst>
      <p:ext uri="{BB962C8B-B14F-4D97-AF65-F5344CB8AC3E}">
        <p14:creationId xmlns:p14="http://schemas.microsoft.com/office/powerpoint/2010/main" val="22071993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fi-FI"/>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7" name="Date Placeholder 6"/>
          <p:cNvSpPr>
            <a:spLocks noGrp="1"/>
          </p:cNvSpPr>
          <p:nvPr>
            <p:ph type="dt" sz="half" idx="10"/>
          </p:nvPr>
        </p:nvSpPr>
        <p:spPr/>
        <p:txBody>
          <a:bodyPr/>
          <a:lstStyle/>
          <a:p>
            <a:fld id="{1AC35857-D4E6-41FB-A2AD-D4F61128FE3E}" type="datetime1">
              <a:rPr lang="en-US" smtClean="0"/>
              <a:t>9/10/2018</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203E47EE-5BCF-4F3F-829E-764D790812B3}" type="slidenum">
              <a:rPr lang="fi-FI" smtClean="0"/>
              <a:t>‹#›</a:t>
            </a:fld>
            <a:endParaRPr lang="fi-FI"/>
          </a:p>
        </p:txBody>
      </p:sp>
    </p:spTree>
    <p:extLst>
      <p:ext uri="{BB962C8B-B14F-4D97-AF65-F5344CB8AC3E}">
        <p14:creationId xmlns:p14="http://schemas.microsoft.com/office/powerpoint/2010/main" val="22068588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Date Placeholder 2"/>
          <p:cNvSpPr>
            <a:spLocks noGrp="1"/>
          </p:cNvSpPr>
          <p:nvPr>
            <p:ph type="dt" sz="half" idx="10"/>
          </p:nvPr>
        </p:nvSpPr>
        <p:spPr/>
        <p:txBody>
          <a:bodyPr/>
          <a:lstStyle/>
          <a:p>
            <a:fld id="{03C2DAFB-C6DD-45C6-B8E4-6445C501BA3C}" type="datetime1">
              <a:rPr lang="en-US" smtClean="0"/>
              <a:t>9/10/2018</a:t>
            </a:fld>
            <a:endParaRPr lang="fi-FI"/>
          </a:p>
        </p:txBody>
      </p:sp>
      <p:sp>
        <p:nvSpPr>
          <p:cNvPr id="5" name="Slide Number Placeholder 4"/>
          <p:cNvSpPr>
            <a:spLocks noGrp="1"/>
          </p:cNvSpPr>
          <p:nvPr>
            <p:ph type="sldNum" sz="quarter" idx="12"/>
          </p:nvPr>
        </p:nvSpPr>
        <p:spPr/>
        <p:txBody>
          <a:bodyPr/>
          <a:lstStyle/>
          <a:p>
            <a:fld id="{203E47EE-5BCF-4F3F-829E-764D790812B3}" type="slidenum">
              <a:rPr lang="fi-FI" smtClean="0"/>
              <a:t>‹#›</a:t>
            </a:fld>
            <a:endParaRPr lang="fi-FI"/>
          </a:p>
        </p:txBody>
      </p:sp>
    </p:spTree>
    <p:extLst>
      <p:ext uri="{BB962C8B-B14F-4D97-AF65-F5344CB8AC3E}">
        <p14:creationId xmlns:p14="http://schemas.microsoft.com/office/powerpoint/2010/main" val="13918214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95EAC4-8380-4E7B-A7D7-93C041C6DFB2}" type="datetime1">
              <a:rPr lang="en-US" smtClean="0"/>
              <a:t>9/10/2018</a:t>
            </a:fld>
            <a:endParaRPr lang="fi-FI"/>
          </a:p>
        </p:txBody>
      </p:sp>
      <p:sp>
        <p:nvSpPr>
          <p:cNvPr id="4" name="Slide Number Placeholder 3"/>
          <p:cNvSpPr>
            <a:spLocks noGrp="1"/>
          </p:cNvSpPr>
          <p:nvPr>
            <p:ph type="sldNum" sz="quarter" idx="12"/>
          </p:nvPr>
        </p:nvSpPr>
        <p:spPr/>
        <p:txBody>
          <a:bodyPr/>
          <a:lstStyle/>
          <a:p>
            <a:fld id="{203E47EE-5BCF-4F3F-829E-764D790812B3}" type="slidenum">
              <a:rPr lang="fi-FI" smtClean="0"/>
              <a:t>‹#›</a:t>
            </a:fld>
            <a:endParaRPr lang="fi-FI"/>
          </a:p>
        </p:txBody>
      </p:sp>
    </p:spTree>
    <p:extLst>
      <p:ext uri="{BB962C8B-B14F-4D97-AF65-F5344CB8AC3E}">
        <p14:creationId xmlns:p14="http://schemas.microsoft.com/office/powerpoint/2010/main" val="6982438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fi-FI"/>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23AFE05-CCC6-4785-8061-41A15D4CBE90}" type="datetime1">
              <a:rPr lang="en-US" smtClean="0"/>
              <a:t>9/10/2018</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203E47EE-5BCF-4F3F-829E-764D790812B3}" type="slidenum">
              <a:rPr lang="fi-FI" smtClean="0"/>
              <a:t>‹#›</a:t>
            </a:fld>
            <a:endParaRPr lang="fi-FI"/>
          </a:p>
        </p:txBody>
      </p:sp>
    </p:spTree>
    <p:extLst>
      <p:ext uri="{BB962C8B-B14F-4D97-AF65-F5344CB8AC3E}">
        <p14:creationId xmlns:p14="http://schemas.microsoft.com/office/powerpoint/2010/main" val="4175817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fi-FI"/>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9FF3C71-4DB4-4D39-A6B0-720B7F4BB322}" type="datetime1">
              <a:rPr lang="en-US" smtClean="0"/>
              <a:t>9/10/2018</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203E47EE-5BCF-4F3F-829E-764D790812B3}" type="slidenum">
              <a:rPr lang="fi-FI" smtClean="0"/>
              <a:t>‹#›</a:t>
            </a:fld>
            <a:endParaRPr lang="fi-FI"/>
          </a:p>
        </p:txBody>
      </p:sp>
    </p:spTree>
    <p:extLst>
      <p:ext uri="{BB962C8B-B14F-4D97-AF65-F5344CB8AC3E}">
        <p14:creationId xmlns:p14="http://schemas.microsoft.com/office/powerpoint/2010/main" val="2668627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fi-FI"/>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42C032-A8D7-4DE4-BF2A-3AD1155B1C83}" type="datetime1">
              <a:rPr lang="en-US" smtClean="0"/>
              <a:t>9/10/2018</a:t>
            </a:fld>
            <a:endParaRPr lang="fi-FI"/>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3E47EE-5BCF-4F3F-829E-764D790812B3}" type="slidenum">
              <a:rPr lang="fi-FI" smtClean="0"/>
              <a:t>‹#›</a:t>
            </a:fld>
            <a:endParaRPr lang="fi-FI"/>
          </a:p>
        </p:txBody>
      </p:sp>
    </p:spTree>
    <p:extLst>
      <p:ext uri="{BB962C8B-B14F-4D97-AF65-F5344CB8AC3E}">
        <p14:creationId xmlns:p14="http://schemas.microsoft.com/office/powerpoint/2010/main" val="615130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hyperlink" Target="http://www.nordcase.com/" TargetMode="External"/><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www.nordcase.com/" TargetMode="Externa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www.localfinland.fi/en/Pages/default.aspx" TargetMode="External"/><Relationship Id="rId7" Type="http://schemas.openxmlformats.org/officeDocument/2006/relationships/image" Target="../media/image1.png"/><Relationship Id="rId2" Type="http://schemas.openxmlformats.org/officeDocument/2006/relationships/hyperlink" Target="http://www.sundhedsdatastyrelsen.dk/" TargetMode="External"/><Relationship Id="rId1" Type="http://schemas.openxmlformats.org/officeDocument/2006/relationships/slideLayout" Target="../slideLayouts/slideLayout2.xml"/><Relationship Id="rId6" Type="http://schemas.openxmlformats.org/officeDocument/2006/relationships/hyperlink" Target="http://www.socialstyrelsen.se/english" TargetMode="External"/><Relationship Id="rId5" Type="http://schemas.openxmlformats.org/officeDocument/2006/relationships/hyperlink" Target="https://helsedirektoratet.no/English" TargetMode="External"/><Relationship Id="rId4" Type="http://schemas.openxmlformats.org/officeDocument/2006/relationships/hyperlink" Target="http://www.landlaeknir.is/english/"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www.vmnvd.gov.lv/en/news" TargetMode="External"/><Relationship Id="rId2" Type="http://schemas.openxmlformats.org/officeDocument/2006/relationships/hyperlink" Target="https://www.haigekassa.ee/en" TargetMode="Externa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nordcase.org/"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Overview of </a:t>
            </a:r>
            <a:r>
              <a:rPr lang="en-US" dirty="0" err="1" smtClean="0"/>
              <a:t>NordDRG</a:t>
            </a:r>
            <a:r>
              <a:rPr lang="en-US" dirty="0" smtClean="0"/>
              <a:t> system</a:t>
            </a:r>
            <a:endParaRPr lang="en-GB" dirty="0"/>
          </a:p>
        </p:txBody>
      </p:sp>
      <p:sp>
        <p:nvSpPr>
          <p:cNvPr id="3" name="Subtitle 2"/>
          <p:cNvSpPr>
            <a:spLocks noGrp="1"/>
          </p:cNvSpPr>
          <p:nvPr>
            <p:ph type="subTitle" idx="1"/>
          </p:nvPr>
        </p:nvSpPr>
        <p:spPr>
          <a:xfrm>
            <a:off x="685800" y="3886200"/>
            <a:ext cx="7772400" cy="1752600"/>
          </a:xfrm>
        </p:spPr>
        <p:txBody>
          <a:bodyPr>
            <a:normAutofit fontScale="85000" lnSpcReduction="20000"/>
          </a:bodyPr>
          <a:lstStyle/>
          <a:p>
            <a:r>
              <a:rPr lang="en-GB" dirty="0"/>
              <a:t>Kristiina Kahur, MD MHP</a:t>
            </a:r>
          </a:p>
          <a:p>
            <a:r>
              <a:rPr lang="en-GB" dirty="0"/>
              <a:t>WHO Consultant</a:t>
            </a:r>
          </a:p>
          <a:p>
            <a:r>
              <a:rPr lang="en-GB" dirty="0"/>
              <a:t>11 of September 2018</a:t>
            </a:r>
          </a:p>
          <a:p>
            <a:r>
              <a:rPr lang="fi-FI" dirty="0"/>
              <a:t>Tbilisi</a:t>
            </a:r>
            <a:endParaRPr lang="et-EE" dirty="0"/>
          </a:p>
        </p:txBody>
      </p:sp>
    </p:spTree>
    <p:extLst>
      <p:ext uri="{BB962C8B-B14F-4D97-AF65-F5344CB8AC3E}">
        <p14:creationId xmlns:p14="http://schemas.microsoft.com/office/powerpoint/2010/main" val="23944466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Data quality related challenges</a:t>
            </a:r>
            <a:endParaRPr lang="en-US" dirty="0"/>
          </a:p>
        </p:txBody>
      </p:sp>
      <p:sp>
        <p:nvSpPr>
          <p:cNvPr id="3" name="Content Placeholder 2"/>
          <p:cNvSpPr>
            <a:spLocks noGrp="1"/>
          </p:cNvSpPr>
          <p:nvPr>
            <p:ph idx="1"/>
          </p:nvPr>
        </p:nvSpPr>
        <p:spPr>
          <a:xfrm>
            <a:off x="457200" y="1600200"/>
            <a:ext cx="8435280" cy="4525963"/>
          </a:xfrm>
        </p:spPr>
        <p:txBody>
          <a:bodyPr>
            <a:normAutofit fontScale="92500" lnSpcReduction="20000"/>
          </a:bodyPr>
          <a:lstStyle/>
          <a:p>
            <a:r>
              <a:rPr lang="en-GB" dirty="0"/>
              <a:t>How to guarantee unified use of primary </a:t>
            </a:r>
            <a:r>
              <a:rPr lang="en-GB" dirty="0" smtClean="0"/>
              <a:t>classifications</a:t>
            </a:r>
          </a:p>
          <a:p>
            <a:pPr lvl="1"/>
            <a:r>
              <a:rPr lang="en-GB" sz="2100" dirty="0"/>
              <a:t>Respecting the internationally agreed </a:t>
            </a:r>
            <a:r>
              <a:rPr lang="en-GB" sz="2100" dirty="0" smtClean="0"/>
              <a:t>rules (</a:t>
            </a:r>
            <a:r>
              <a:rPr lang="en-US" sz="2100" dirty="0"/>
              <a:t>ICD10 provides guidelines for coding the main and secondary </a:t>
            </a:r>
            <a:r>
              <a:rPr lang="en-US" sz="2100" dirty="0" smtClean="0"/>
              <a:t>diagnoses)</a:t>
            </a:r>
            <a:endParaRPr lang="en-GB" sz="2100" dirty="0"/>
          </a:p>
          <a:p>
            <a:pPr lvl="1"/>
            <a:r>
              <a:rPr lang="en-GB" sz="2100" dirty="0"/>
              <a:t>Providing educational opportunities for users</a:t>
            </a:r>
          </a:p>
          <a:p>
            <a:r>
              <a:rPr lang="en-GB" dirty="0" smtClean="0"/>
              <a:t>Development </a:t>
            </a:r>
            <a:r>
              <a:rPr lang="en-GB" dirty="0"/>
              <a:t>of country specific coding </a:t>
            </a:r>
            <a:r>
              <a:rPr lang="en-GB" dirty="0" smtClean="0"/>
              <a:t>guidelines</a:t>
            </a:r>
          </a:p>
          <a:p>
            <a:pPr lvl="1"/>
            <a:r>
              <a:rPr lang="en-GB" sz="2100" dirty="0"/>
              <a:t>Effort needed from all parties involved </a:t>
            </a:r>
            <a:endParaRPr lang="en-GB" sz="2100" dirty="0" smtClean="0"/>
          </a:p>
          <a:p>
            <a:r>
              <a:rPr lang="en-GB" dirty="0" smtClean="0"/>
              <a:t>How </a:t>
            </a:r>
            <a:r>
              <a:rPr lang="en-GB" dirty="0"/>
              <a:t>to deal </a:t>
            </a:r>
            <a:r>
              <a:rPr lang="en-GB" dirty="0" smtClean="0"/>
              <a:t>with evaluation and improvement of </a:t>
            </a:r>
            <a:r>
              <a:rPr lang="en-GB" dirty="0"/>
              <a:t>data </a:t>
            </a:r>
            <a:r>
              <a:rPr lang="en-GB" dirty="0" smtClean="0"/>
              <a:t>quality</a:t>
            </a:r>
          </a:p>
          <a:p>
            <a:pPr lvl="1"/>
            <a:r>
              <a:rPr lang="en-GB" sz="2000" dirty="0"/>
              <a:t>Clinical coding audits (manual/ programmed, remote/onsite, internal/external)</a:t>
            </a:r>
          </a:p>
          <a:p>
            <a:pPr lvl="1"/>
            <a:r>
              <a:rPr lang="en-GB" sz="2000" dirty="0"/>
              <a:t>Randomized control</a:t>
            </a:r>
          </a:p>
          <a:p>
            <a:pPr lvl="1"/>
            <a:r>
              <a:rPr lang="en-GB" sz="2000" dirty="0"/>
              <a:t>Routine analyses of database</a:t>
            </a:r>
          </a:p>
          <a:p>
            <a:endParaRPr lang="en-GB" dirty="0"/>
          </a:p>
          <a:p>
            <a:endParaRPr lang="en-US" dirty="0" smtClean="0"/>
          </a:p>
          <a:p>
            <a:endParaRPr lang="en-US" dirty="0" smtClean="0"/>
          </a:p>
        </p:txBody>
      </p:sp>
      <p:sp>
        <p:nvSpPr>
          <p:cNvPr id="4" name="Slide Number Placeholder 3"/>
          <p:cNvSpPr>
            <a:spLocks noGrp="1"/>
          </p:cNvSpPr>
          <p:nvPr>
            <p:ph type="sldNum" sz="quarter" idx="12"/>
          </p:nvPr>
        </p:nvSpPr>
        <p:spPr/>
        <p:txBody>
          <a:bodyPr/>
          <a:lstStyle/>
          <a:p>
            <a:fld id="{203E47EE-5BCF-4F3F-829E-764D790812B3}" type="slidenum">
              <a:rPr lang="fi-FI" smtClean="0"/>
              <a:t>10</a:t>
            </a:fld>
            <a:endParaRPr lang="fi-FI"/>
          </a:p>
        </p:txBody>
      </p:sp>
      <p:sp>
        <p:nvSpPr>
          <p:cNvPr id="5" name="Date Placeholder 4"/>
          <p:cNvSpPr>
            <a:spLocks noGrp="1"/>
          </p:cNvSpPr>
          <p:nvPr>
            <p:ph type="dt" sz="half" idx="10"/>
          </p:nvPr>
        </p:nvSpPr>
        <p:spPr/>
        <p:txBody>
          <a:bodyPr/>
          <a:lstStyle/>
          <a:p>
            <a:fld id="{37DB83CC-F3F5-4091-B6BC-C9DBB0BB0935}" type="datetime1">
              <a:rPr lang="en-US" smtClean="0"/>
              <a:t>9/10/2018</a:t>
            </a:fld>
            <a:endParaRPr lang="fi-FI"/>
          </a:p>
        </p:txBody>
      </p:sp>
    </p:spTree>
    <p:extLst>
      <p:ext uri="{BB962C8B-B14F-4D97-AF65-F5344CB8AC3E}">
        <p14:creationId xmlns:p14="http://schemas.microsoft.com/office/powerpoint/2010/main" val="11750456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fontScale="90000"/>
          </a:bodyPr>
          <a:lstStyle/>
          <a:p>
            <a:r>
              <a:rPr lang="en-US" dirty="0"/>
              <a:t>Main variables which may affect DRG assignment</a:t>
            </a:r>
            <a:endParaRPr lang="fi-FI" dirty="0"/>
          </a:p>
        </p:txBody>
      </p:sp>
      <p:sp>
        <p:nvSpPr>
          <p:cNvPr id="5" name="Slide Number Placeholder 4"/>
          <p:cNvSpPr>
            <a:spLocks noGrp="1"/>
          </p:cNvSpPr>
          <p:nvPr>
            <p:ph type="sldNum" sz="quarter" idx="12"/>
          </p:nvPr>
        </p:nvSpPr>
        <p:spPr/>
        <p:txBody>
          <a:bodyPr/>
          <a:lstStyle/>
          <a:p>
            <a:fld id="{3A5ACF21-4924-4674-9A32-9F13C300A98F}" type="slidenum">
              <a:rPr lang="fi-FI" smtClean="0"/>
              <a:t>11</a:t>
            </a:fld>
            <a:endParaRPr lang="fi-FI"/>
          </a:p>
        </p:txBody>
      </p:sp>
      <p:graphicFrame>
        <p:nvGraphicFramePr>
          <p:cNvPr id="7" name="Diagram 6"/>
          <p:cNvGraphicFramePr/>
          <p:nvPr>
            <p:extLst>
              <p:ext uri="{D42A27DB-BD31-4B8C-83A1-F6EECF244321}">
                <p14:modId xmlns:p14="http://schemas.microsoft.com/office/powerpoint/2010/main" val="1804736066"/>
              </p:ext>
            </p:extLst>
          </p:nvPr>
        </p:nvGraphicFramePr>
        <p:xfrm>
          <a:off x="1630392" y="1700808"/>
          <a:ext cx="6614016" cy="43924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Date Placeholder 2"/>
          <p:cNvSpPr>
            <a:spLocks noGrp="1"/>
          </p:cNvSpPr>
          <p:nvPr>
            <p:ph type="dt" sz="half" idx="10"/>
          </p:nvPr>
        </p:nvSpPr>
        <p:spPr/>
        <p:txBody>
          <a:bodyPr/>
          <a:lstStyle/>
          <a:p>
            <a:fld id="{55F5CC47-B6A9-4404-92BF-47824C0C92E9}" type="datetime1">
              <a:rPr lang="en-US" smtClean="0"/>
              <a:t>9/10/2018</a:t>
            </a:fld>
            <a:endParaRPr lang="fi-FI"/>
          </a:p>
        </p:txBody>
      </p:sp>
    </p:spTree>
    <p:extLst>
      <p:ext uri="{BB962C8B-B14F-4D97-AF65-F5344CB8AC3E}">
        <p14:creationId xmlns:p14="http://schemas.microsoft.com/office/powerpoint/2010/main" val="31454581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NordDRG</a:t>
            </a:r>
            <a:r>
              <a:rPr lang="en-US" dirty="0" smtClean="0"/>
              <a:t> grouping logic (general)</a:t>
            </a:r>
            <a:endParaRPr lang="en-US" dirty="0"/>
          </a:p>
        </p:txBody>
      </p:sp>
      <p:sp>
        <p:nvSpPr>
          <p:cNvPr id="3" name="Slide Number Placeholder 2"/>
          <p:cNvSpPr>
            <a:spLocks noGrp="1"/>
          </p:cNvSpPr>
          <p:nvPr>
            <p:ph type="sldNum" sz="quarter" idx="12"/>
          </p:nvPr>
        </p:nvSpPr>
        <p:spPr/>
        <p:txBody>
          <a:bodyPr/>
          <a:lstStyle/>
          <a:p>
            <a:fld id="{3A5ACF21-4924-4674-9A32-9F13C300A98F}" type="slidenum">
              <a:rPr lang="fi-FI" smtClean="0"/>
              <a:t>12</a:t>
            </a:fld>
            <a:endParaRPr lang="fi-FI"/>
          </a:p>
        </p:txBody>
      </p:sp>
      <p:pic>
        <p:nvPicPr>
          <p:cNvPr id="5" name="Picture 4"/>
          <p:cNvPicPr/>
          <p:nvPr/>
        </p:nvPicPr>
        <p:blipFill>
          <a:blip r:embed="rId2">
            <a:extLst>
              <a:ext uri="{28A0092B-C50C-407E-A947-70E740481C1C}">
                <a14:useLocalDpi xmlns:a14="http://schemas.microsoft.com/office/drawing/2010/main" val="0"/>
              </a:ext>
            </a:extLst>
          </a:blip>
          <a:srcRect/>
          <a:stretch>
            <a:fillRect/>
          </a:stretch>
        </p:blipFill>
        <p:spPr bwMode="auto">
          <a:xfrm>
            <a:off x="457200" y="1417638"/>
            <a:ext cx="7931224" cy="4938712"/>
          </a:xfrm>
          <a:prstGeom prst="rect">
            <a:avLst/>
          </a:prstGeom>
          <a:noFill/>
          <a:ln>
            <a:noFill/>
          </a:ln>
          <a:effectLst/>
          <a:extLst/>
        </p:spPr>
      </p:pic>
      <p:sp>
        <p:nvSpPr>
          <p:cNvPr id="6" name="Date Placeholder 5"/>
          <p:cNvSpPr>
            <a:spLocks noGrp="1"/>
          </p:cNvSpPr>
          <p:nvPr>
            <p:ph type="dt" sz="half" idx="10"/>
          </p:nvPr>
        </p:nvSpPr>
        <p:spPr/>
        <p:txBody>
          <a:bodyPr/>
          <a:lstStyle/>
          <a:p>
            <a:fld id="{F124DB71-5CA2-42AF-A236-D1EDFE9FBA1F}" type="datetime1">
              <a:rPr lang="en-US" smtClean="0"/>
              <a:t>9/10/2018</a:t>
            </a:fld>
            <a:endParaRPr lang="fi-FI"/>
          </a:p>
        </p:txBody>
      </p:sp>
    </p:spTree>
    <p:extLst>
      <p:ext uri="{BB962C8B-B14F-4D97-AF65-F5344CB8AC3E}">
        <p14:creationId xmlns:p14="http://schemas.microsoft.com/office/powerpoint/2010/main" val="33104737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NordDRG</a:t>
            </a:r>
            <a:r>
              <a:rPr lang="en-US" dirty="0" smtClean="0"/>
              <a:t> grouping logic</a:t>
            </a:r>
            <a:br>
              <a:rPr lang="en-US" dirty="0" smtClean="0"/>
            </a:br>
            <a:r>
              <a:rPr lang="en-US" dirty="0" smtClean="0"/>
              <a:t> (medical cases)</a:t>
            </a:r>
            <a:endParaRPr lang="en-US" dirty="0"/>
          </a:p>
        </p:txBody>
      </p:sp>
      <p:sp>
        <p:nvSpPr>
          <p:cNvPr id="3" name="Slide Number Placeholder 2"/>
          <p:cNvSpPr>
            <a:spLocks noGrp="1"/>
          </p:cNvSpPr>
          <p:nvPr>
            <p:ph type="sldNum" sz="quarter" idx="12"/>
          </p:nvPr>
        </p:nvSpPr>
        <p:spPr/>
        <p:txBody>
          <a:bodyPr/>
          <a:lstStyle/>
          <a:p>
            <a:fld id="{3A5ACF21-4924-4674-9A32-9F13C300A98F}" type="slidenum">
              <a:rPr lang="fi-FI" smtClean="0"/>
              <a:t>13</a:t>
            </a:fld>
            <a:endParaRPr lang="fi-FI" dirty="0"/>
          </a:p>
        </p:txBody>
      </p:sp>
      <p:pic>
        <p:nvPicPr>
          <p:cNvPr id="6" name="Picture 5"/>
          <p:cNvPicPr/>
          <p:nvPr/>
        </p:nvPicPr>
        <p:blipFill>
          <a:blip r:embed="rId2">
            <a:extLst>
              <a:ext uri="{28A0092B-C50C-407E-A947-70E740481C1C}">
                <a14:useLocalDpi xmlns:a14="http://schemas.microsoft.com/office/drawing/2010/main" val="0"/>
              </a:ext>
            </a:extLst>
          </a:blip>
          <a:srcRect/>
          <a:stretch>
            <a:fillRect/>
          </a:stretch>
        </p:blipFill>
        <p:spPr bwMode="auto">
          <a:xfrm>
            <a:off x="252696" y="1700808"/>
            <a:ext cx="8856984" cy="4392488"/>
          </a:xfrm>
          <a:prstGeom prst="rect">
            <a:avLst/>
          </a:prstGeom>
          <a:noFill/>
          <a:ln>
            <a:noFill/>
          </a:ln>
        </p:spPr>
      </p:pic>
      <p:sp>
        <p:nvSpPr>
          <p:cNvPr id="7" name="Rectangle 6"/>
          <p:cNvSpPr/>
          <p:nvPr/>
        </p:nvSpPr>
        <p:spPr>
          <a:xfrm>
            <a:off x="6361972" y="6411954"/>
            <a:ext cx="1768433" cy="253916"/>
          </a:xfrm>
          <a:prstGeom prst="rect">
            <a:avLst/>
          </a:prstGeom>
        </p:spPr>
        <p:txBody>
          <a:bodyPr wrap="none">
            <a:spAutoFit/>
          </a:bodyPr>
          <a:lstStyle/>
          <a:p>
            <a:r>
              <a:rPr lang="en-US" sz="1050" i="1" dirty="0"/>
              <a:t>Source: </a:t>
            </a:r>
            <a:r>
              <a:rPr lang="en-US" sz="1050" dirty="0">
                <a:hlinkClick r:id="rId3"/>
              </a:rPr>
              <a:t>www.nordcase.com</a:t>
            </a:r>
            <a:r>
              <a:rPr lang="en-US" sz="1050" dirty="0"/>
              <a:t>  </a:t>
            </a:r>
          </a:p>
        </p:txBody>
      </p:sp>
      <p:sp>
        <p:nvSpPr>
          <p:cNvPr id="5" name="Date Placeholder 4"/>
          <p:cNvSpPr>
            <a:spLocks noGrp="1"/>
          </p:cNvSpPr>
          <p:nvPr>
            <p:ph type="dt" sz="half" idx="10"/>
          </p:nvPr>
        </p:nvSpPr>
        <p:spPr/>
        <p:txBody>
          <a:bodyPr/>
          <a:lstStyle/>
          <a:p>
            <a:fld id="{11203ADC-C8F9-4531-95B9-9894B7581810}" type="datetime1">
              <a:rPr lang="en-US" smtClean="0"/>
              <a:t>9/10/2018</a:t>
            </a:fld>
            <a:endParaRPr lang="fi-FI"/>
          </a:p>
        </p:txBody>
      </p:sp>
    </p:spTree>
    <p:extLst>
      <p:ext uri="{BB962C8B-B14F-4D97-AF65-F5344CB8AC3E}">
        <p14:creationId xmlns:p14="http://schemas.microsoft.com/office/powerpoint/2010/main" val="70357707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NordDRG</a:t>
            </a:r>
            <a:r>
              <a:rPr lang="en-US" dirty="0" smtClean="0"/>
              <a:t> grouping logic </a:t>
            </a:r>
            <a:br>
              <a:rPr lang="en-US" dirty="0" smtClean="0"/>
            </a:br>
            <a:r>
              <a:rPr lang="en-US" dirty="0" smtClean="0"/>
              <a:t>(surgical cases)</a:t>
            </a:r>
            <a:endParaRPr lang="en-US" dirty="0"/>
          </a:p>
        </p:txBody>
      </p:sp>
      <p:sp>
        <p:nvSpPr>
          <p:cNvPr id="3" name="Slide Number Placeholder 2"/>
          <p:cNvSpPr>
            <a:spLocks noGrp="1"/>
          </p:cNvSpPr>
          <p:nvPr>
            <p:ph type="sldNum" sz="quarter" idx="12"/>
          </p:nvPr>
        </p:nvSpPr>
        <p:spPr/>
        <p:txBody>
          <a:bodyPr/>
          <a:lstStyle/>
          <a:p>
            <a:fld id="{3A5ACF21-4924-4674-9A32-9F13C300A98F}" type="slidenum">
              <a:rPr lang="fi-FI" smtClean="0"/>
              <a:t>14</a:t>
            </a:fld>
            <a:endParaRPr lang="fi-FI"/>
          </a:p>
        </p:txBody>
      </p:sp>
      <p:sp>
        <p:nvSpPr>
          <p:cNvPr id="5" name="Rectangle 4"/>
          <p:cNvSpPr/>
          <p:nvPr/>
        </p:nvSpPr>
        <p:spPr>
          <a:xfrm>
            <a:off x="6553200" y="6282470"/>
            <a:ext cx="1768433" cy="253916"/>
          </a:xfrm>
          <a:prstGeom prst="rect">
            <a:avLst/>
          </a:prstGeom>
        </p:spPr>
        <p:txBody>
          <a:bodyPr wrap="none">
            <a:spAutoFit/>
          </a:bodyPr>
          <a:lstStyle/>
          <a:p>
            <a:r>
              <a:rPr lang="en-US" sz="1050" i="1" dirty="0"/>
              <a:t>Source: </a:t>
            </a:r>
            <a:r>
              <a:rPr lang="en-US" sz="1050" dirty="0">
                <a:hlinkClick r:id="rId2"/>
              </a:rPr>
              <a:t>www.nordcase.com</a:t>
            </a:r>
            <a:r>
              <a:rPr lang="en-US" sz="1050" dirty="0"/>
              <a:t>  </a:t>
            </a:r>
          </a:p>
        </p:txBody>
      </p:sp>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251520" y="2132856"/>
            <a:ext cx="8640960" cy="3240360"/>
          </a:xfrm>
          <a:prstGeom prst="rect">
            <a:avLst/>
          </a:prstGeom>
          <a:noFill/>
          <a:ln>
            <a:noFill/>
          </a:ln>
        </p:spPr>
      </p:pic>
      <p:sp>
        <p:nvSpPr>
          <p:cNvPr id="4" name="Date Placeholder 3"/>
          <p:cNvSpPr>
            <a:spLocks noGrp="1"/>
          </p:cNvSpPr>
          <p:nvPr>
            <p:ph type="dt" sz="half" idx="10"/>
          </p:nvPr>
        </p:nvSpPr>
        <p:spPr/>
        <p:txBody>
          <a:bodyPr/>
          <a:lstStyle/>
          <a:p>
            <a:fld id="{05EAB3A5-7F5B-401B-BDD1-F0DD15F199D5}" type="datetime1">
              <a:rPr lang="en-US" smtClean="0"/>
              <a:t>9/10/2018</a:t>
            </a:fld>
            <a:endParaRPr lang="fi-FI"/>
          </a:p>
        </p:txBody>
      </p:sp>
    </p:spTree>
    <p:extLst>
      <p:ext uri="{BB962C8B-B14F-4D97-AF65-F5344CB8AC3E}">
        <p14:creationId xmlns:p14="http://schemas.microsoft.com/office/powerpoint/2010/main" val="140180829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98178"/>
          </a:xfrm>
        </p:spPr>
        <p:txBody>
          <a:bodyPr>
            <a:noAutofit/>
          </a:bodyPr>
          <a:lstStyle/>
          <a:p>
            <a:r>
              <a:rPr lang="en-GB" sz="3600" dirty="0"/>
              <a:t>Assessment of SSA’s claims data</a:t>
            </a:r>
          </a:p>
        </p:txBody>
      </p:sp>
      <p:sp>
        <p:nvSpPr>
          <p:cNvPr id="3" name="Content Placeholder 2"/>
          <p:cNvSpPr>
            <a:spLocks noGrp="1"/>
          </p:cNvSpPr>
          <p:nvPr>
            <p:ph idx="1"/>
          </p:nvPr>
        </p:nvSpPr>
        <p:spPr>
          <a:xfrm>
            <a:off x="457200" y="2060848"/>
            <a:ext cx="8229600" cy="4065315"/>
          </a:xfrm>
        </p:spPr>
        <p:txBody>
          <a:bodyPr>
            <a:normAutofit lnSpcReduction="10000"/>
          </a:bodyPr>
          <a:lstStyle/>
          <a:p>
            <a:r>
              <a:rPr lang="en-GB" dirty="0" smtClean="0"/>
              <a:t>In 2017, an </a:t>
            </a:r>
            <a:r>
              <a:rPr lang="en-US" dirty="0" smtClean="0"/>
              <a:t>assessment of SSA’s </a:t>
            </a:r>
            <a:r>
              <a:rPr lang="en-US" dirty="0"/>
              <a:t>invoicing </a:t>
            </a:r>
            <a:r>
              <a:rPr lang="en-US" dirty="0" smtClean="0"/>
              <a:t>data was conducted </a:t>
            </a:r>
            <a:endParaRPr lang="en-GB" dirty="0" smtClean="0"/>
          </a:p>
          <a:p>
            <a:r>
              <a:rPr lang="en-GB" dirty="0" smtClean="0"/>
              <a:t>Data were derived from SSA invoicing database</a:t>
            </a:r>
          </a:p>
          <a:p>
            <a:r>
              <a:rPr lang="en-GB" dirty="0" smtClean="0"/>
              <a:t>Data of 1st quarter of 2017 was used</a:t>
            </a:r>
          </a:p>
          <a:p>
            <a:pPr lvl="1"/>
            <a:r>
              <a:rPr lang="en-GB" dirty="0" smtClean="0"/>
              <a:t>In total ca 109 thousand single cases</a:t>
            </a:r>
            <a:endParaRPr lang="fi-FI" dirty="0"/>
          </a:p>
          <a:p>
            <a:r>
              <a:rPr lang="en-GB" dirty="0" smtClean="0"/>
              <a:t>For grouping </a:t>
            </a:r>
            <a:r>
              <a:rPr lang="en-GB" dirty="0" err="1" smtClean="0"/>
              <a:t>NordDRG</a:t>
            </a:r>
            <a:r>
              <a:rPr lang="en-GB" dirty="0" smtClean="0"/>
              <a:t> grouper was used (Estonian and Finnish version)</a:t>
            </a:r>
          </a:p>
          <a:p>
            <a:endParaRPr lang="fi-FI" dirty="0"/>
          </a:p>
        </p:txBody>
      </p:sp>
      <p:sp>
        <p:nvSpPr>
          <p:cNvPr id="4" name="Slide Number Placeholder 3"/>
          <p:cNvSpPr>
            <a:spLocks noGrp="1"/>
          </p:cNvSpPr>
          <p:nvPr>
            <p:ph type="sldNum" sz="quarter" idx="12"/>
          </p:nvPr>
        </p:nvSpPr>
        <p:spPr/>
        <p:txBody>
          <a:bodyPr/>
          <a:lstStyle/>
          <a:p>
            <a:fld id="{203E47EE-5BCF-4F3F-829E-764D790812B3}" type="slidenum">
              <a:rPr lang="fi-FI" smtClean="0"/>
              <a:t>15</a:t>
            </a:fld>
            <a:endParaRPr lang="fi-FI"/>
          </a:p>
        </p:txBody>
      </p:sp>
      <p:sp>
        <p:nvSpPr>
          <p:cNvPr id="5" name="Date Placeholder 4"/>
          <p:cNvSpPr>
            <a:spLocks noGrp="1"/>
          </p:cNvSpPr>
          <p:nvPr>
            <p:ph type="dt" sz="half" idx="10"/>
          </p:nvPr>
        </p:nvSpPr>
        <p:spPr/>
        <p:txBody>
          <a:bodyPr/>
          <a:lstStyle/>
          <a:p>
            <a:fld id="{7FAE3525-1036-4130-971B-53E2717EB968}" type="datetime1">
              <a:rPr lang="en-US" smtClean="0"/>
              <a:t>9/10/2018</a:t>
            </a:fld>
            <a:endParaRPr lang="fi-FI"/>
          </a:p>
        </p:txBody>
      </p:sp>
    </p:spTree>
    <p:extLst>
      <p:ext uri="{BB962C8B-B14F-4D97-AF65-F5344CB8AC3E}">
        <p14:creationId xmlns:p14="http://schemas.microsoft.com/office/powerpoint/2010/main" val="244816011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The aim was to detect the cases which… </a:t>
            </a:r>
            <a:endParaRPr lang="fi-FI" dirty="0"/>
          </a:p>
        </p:txBody>
      </p:sp>
      <p:sp>
        <p:nvSpPr>
          <p:cNvPr id="5" name="Content Placeholder 4"/>
          <p:cNvSpPr>
            <a:spLocks noGrp="1"/>
          </p:cNvSpPr>
          <p:nvPr>
            <p:ph idx="1"/>
          </p:nvPr>
        </p:nvSpPr>
        <p:spPr/>
        <p:txBody>
          <a:bodyPr>
            <a:normAutofit/>
          </a:bodyPr>
          <a:lstStyle/>
          <a:p>
            <a:r>
              <a:rPr lang="en-US" sz="2800" dirty="0"/>
              <a:t>…result in error DRGs</a:t>
            </a:r>
            <a:endParaRPr lang="fi-FI" sz="2800" dirty="0"/>
          </a:p>
          <a:p>
            <a:pPr lvl="0"/>
            <a:r>
              <a:rPr lang="en-US" sz="2800" dirty="0"/>
              <a:t>…result in DRGs where the combination of diagnosis and procedure codes is rare or incorrect</a:t>
            </a:r>
            <a:endParaRPr lang="fi-FI" sz="2800" dirty="0"/>
          </a:p>
          <a:p>
            <a:pPr lvl="0"/>
            <a:r>
              <a:rPr lang="en-US" sz="2800" dirty="0"/>
              <a:t>…have incomplete and inaccurate ICD-10 and NCSP codes compared to the original codes in both classifications</a:t>
            </a:r>
            <a:endParaRPr lang="fi-FI" sz="2800" dirty="0"/>
          </a:p>
        </p:txBody>
      </p:sp>
      <p:sp>
        <p:nvSpPr>
          <p:cNvPr id="2" name="Date Placeholder 1"/>
          <p:cNvSpPr>
            <a:spLocks noGrp="1"/>
          </p:cNvSpPr>
          <p:nvPr>
            <p:ph type="dt" sz="half" idx="10"/>
          </p:nvPr>
        </p:nvSpPr>
        <p:spPr/>
        <p:txBody>
          <a:bodyPr/>
          <a:lstStyle/>
          <a:p>
            <a:fld id="{39C38870-5A4F-4F86-BBFE-204DBE4C8770}" type="datetime1">
              <a:rPr lang="en-US" smtClean="0"/>
              <a:t>9/10/2018</a:t>
            </a:fld>
            <a:endParaRPr lang="fi-FI"/>
          </a:p>
        </p:txBody>
      </p:sp>
      <p:sp>
        <p:nvSpPr>
          <p:cNvPr id="3" name="Slide Number Placeholder 2"/>
          <p:cNvSpPr>
            <a:spLocks noGrp="1"/>
          </p:cNvSpPr>
          <p:nvPr>
            <p:ph type="sldNum" sz="quarter" idx="12"/>
          </p:nvPr>
        </p:nvSpPr>
        <p:spPr/>
        <p:txBody>
          <a:bodyPr/>
          <a:lstStyle/>
          <a:p>
            <a:fld id="{203E47EE-5BCF-4F3F-829E-764D790812B3}" type="slidenum">
              <a:rPr lang="fi-FI" smtClean="0"/>
              <a:t>16</a:t>
            </a:fld>
            <a:endParaRPr lang="fi-FI"/>
          </a:p>
        </p:txBody>
      </p:sp>
    </p:spTree>
    <p:extLst>
      <p:ext uri="{BB962C8B-B14F-4D97-AF65-F5344CB8AC3E}">
        <p14:creationId xmlns:p14="http://schemas.microsoft.com/office/powerpoint/2010/main" val="30857954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b="1" dirty="0" err="1" smtClean="0"/>
              <a:t>Error</a:t>
            </a:r>
            <a:r>
              <a:rPr lang="fi-FI" b="1" dirty="0" smtClean="0"/>
              <a:t> DRG (DRG 470)</a:t>
            </a:r>
            <a:endParaRPr lang="fi-FI" b="1" dirty="0"/>
          </a:p>
        </p:txBody>
      </p:sp>
      <p:sp>
        <p:nvSpPr>
          <p:cNvPr id="3" name="Content Placeholder 2"/>
          <p:cNvSpPr>
            <a:spLocks noGrp="1"/>
          </p:cNvSpPr>
          <p:nvPr>
            <p:ph idx="1"/>
          </p:nvPr>
        </p:nvSpPr>
        <p:spPr/>
        <p:txBody>
          <a:bodyPr>
            <a:normAutofit/>
          </a:bodyPr>
          <a:lstStyle/>
          <a:p>
            <a:r>
              <a:rPr lang="en-US" dirty="0" err="1"/>
              <a:t>NordDRG</a:t>
            </a:r>
            <a:r>
              <a:rPr lang="en-US" dirty="0"/>
              <a:t> grouper </a:t>
            </a:r>
            <a:r>
              <a:rPr lang="en-US" dirty="0" smtClean="0"/>
              <a:t>detects </a:t>
            </a:r>
            <a:r>
              <a:rPr lang="en-US" dirty="0"/>
              <a:t>the cases where there might be the coding quality related </a:t>
            </a:r>
            <a:r>
              <a:rPr lang="en-US" dirty="0" smtClean="0"/>
              <a:t>issues</a:t>
            </a:r>
          </a:p>
          <a:p>
            <a:r>
              <a:rPr lang="en-US" dirty="0" smtClean="0"/>
              <a:t>DRG </a:t>
            </a:r>
            <a:r>
              <a:rPr lang="en-US" dirty="0"/>
              <a:t>470 (</a:t>
            </a:r>
            <a:r>
              <a:rPr lang="en-US" dirty="0" err="1"/>
              <a:t>Ungroupable</a:t>
            </a:r>
            <a:r>
              <a:rPr lang="en-US" dirty="0" smtClean="0"/>
              <a:t>), </a:t>
            </a:r>
            <a:r>
              <a:rPr lang="en-US" dirty="0" smtClean="0"/>
              <a:t>also </a:t>
            </a:r>
            <a:r>
              <a:rPr lang="en-US" dirty="0"/>
              <a:t>called as “error” </a:t>
            </a:r>
            <a:r>
              <a:rPr lang="en-US" dirty="0" smtClean="0"/>
              <a:t>DRG</a:t>
            </a:r>
          </a:p>
        </p:txBody>
      </p:sp>
    </p:spTree>
    <p:extLst>
      <p:ext uri="{BB962C8B-B14F-4D97-AF65-F5344CB8AC3E}">
        <p14:creationId xmlns:p14="http://schemas.microsoft.com/office/powerpoint/2010/main" val="107617552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Main diagnosis invalid</a:t>
            </a:r>
            <a:br>
              <a:rPr lang="en-US" dirty="0"/>
            </a:br>
            <a:endParaRPr lang="fi-FI" dirty="0"/>
          </a:p>
        </p:txBody>
      </p:sp>
      <p:sp>
        <p:nvSpPr>
          <p:cNvPr id="3" name="Content Placeholder 2"/>
          <p:cNvSpPr>
            <a:spLocks noGrp="1"/>
          </p:cNvSpPr>
          <p:nvPr>
            <p:ph idx="1"/>
          </p:nvPr>
        </p:nvSpPr>
        <p:spPr>
          <a:xfrm>
            <a:off x="323528" y="1600200"/>
            <a:ext cx="8568952" cy="4525963"/>
          </a:xfrm>
        </p:spPr>
        <p:txBody>
          <a:bodyPr>
            <a:normAutofit fontScale="85000" lnSpcReduction="20000"/>
          </a:bodyPr>
          <a:lstStyle/>
          <a:p>
            <a:r>
              <a:rPr lang="en-US" dirty="0" smtClean="0"/>
              <a:t>Grouper </a:t>
            </a:r>
            <a:r>
              <a:rPr lang="en-US" dirty="0"/>
              <a:t>does not accept external </a:t>
            </a:r>
            <a:r>
              <a:rPr lang="en-US" dirty="0" smtClean="0"/>
              <a:t>cause</a:t>
            </a:r>
            <a:r>
              <a:rPr lang="en-US" sz="2100" dirty="0" smtClean="0"/>
              <a:t>**</a:t>
            </a:r>
            <a:r>
              <a:rPr lang="en-US" dirty="0" smtClean="0"/>
              <a:t> as </a:t>
            </a:r>
            <a:r>
              <a:rPr lang="en-US" dirty="0"/>
              <a:t>main diagnosis and considers the code </a:t>
            </a:r>
            <a:r>
              <a:rPr lang="en-US" dirty="0" smtClean="0"/>
              <a:t>invalid</a:t>
            </a:r>
          </a:p>
          <a:p>
            <a:pPr lvl="1"/>
            <a:r>
              <a:rPr lang="en-GB" sz="2400" dirty="0" smtClean="0"/>
              <a:t>There </a:t>
            </a:r>
            <a:r>
              <a:rPr lang="en-GB" sz="2400" dirty="0"/>
              <a:t>were five cases where this rule was not respected </a:t>
            </a:r>
            <a:endParaRPr lang="en-US" sz="2400" dirty="0"/>
          </a:p>
          <a:p>
            <a:pPr marL="514350" indent="-457200"/>
            <a:r>
              <a:rPr lang="en-US" dirty="0" smtClean="0"/>
              <a:t>Coding the code </a:t>
            </a:r>
            <a:r>
              <a:rPr lang="en-US" dirty="0"/>
              <a:t>pairs </a:t>
            </a:r>
            <a:r>
              <a:rPr lang="en-US" dirty="0" smtClean="0"/>
              <a:t>(dual coding)</a:t>
            </a:r>
          </a:p>
          <a:p>
            <a:pPr marL="914400" lvl="1" indent="-457200"/>
            <a:r>
              <a:rPr lang="en-US" dirty="0"/>
              <a:t>A code marked with an asterisk (*) represents the symptoms or manifestations of a </a:t>
            </a:r>
            <a:r>
              <a:rPr lang="en-US" dirty="0" smtClean="0"/>
              <a:t>disease</a:t>
            </a:r>
          </a:p>
          <a:p>
            <a:pPr marL="1314450" lvl="2" indent="-457200"/>
            <a:r>
              <a:rPr lang="en-US" dirty="0" smtClean="0"/>
              <a:t>These </a:t>
            </a:r>
            <a:r>
              <a:rPr lang="en-US" dirty="0"/>
              <a:t>codes are not used alone when classifying according to the </a:t>
            </a:r>
            <a:r>
              <a:rPr lang="en-US" dirty="0" smtClean="0"/>
              <a:t>ICD and are invalid for the grouper</a:t>
            </a:r>
          </a:p>
          <a:p>
            <a:pPr marL="914400" lvl="1" indent="-457200"/>
            <a:r>
              <a:rPr lang="en-US" dirty="0" smtClean="0"/>
              <a:t>A </a:t>
            </a:r>
            <a:r>
              <a:rPr lang="en-US" dirty="0"/>
              <a:t>second code, marked with a dagger (+) indicating the etiology of the disease is </a:t>
            </a:r>
            <a:r>
              <a:rPr lang="en-US" dirty="0" smtClean="0"/>
              <a:t>needed</a:t>
            </a:r>
          </a:p>
          <a:p>
            <a:pPr marL="914400" lvl="1" indent="-457200"/>
            <a:r>
              <a:rPr lang="en-US" dirty="0" smtClean="0"/>
              <a:t>The </a:t>
            </a:r>
            <a:r>
              <a:rPr lang="en-US" dirty="0"/>
              <a:t>two codes define one </a:t>
            </a:r>
            <a:r>
              <a:rPr lang="en-US" dirty="0" smtClean="0"/>
              <a:t>diagnosis</a:t>
            </a:r>
          </a:p>
          <a:p>
            <a:pPr marL="914400" lvl="1" indent="-457200"/>
            <a:r>
              <a:rPr lang="en-US" dirty="0" smtClean="0"/>
              <a:t>In data, there were the </a:t>
            </a:r>
            <a:r>
              <a:rPr lang="en-US" dirty="0"/>
              <a:t>cases with </a:t>
            </a:r>
            <a:r>
              <a:rPr lang="en-US" dirty="0" smtClean="0"/>
              <a:t>(*) only, e.g.</a:t>
            </a:r>
            <a:r>
              <a:rPr lang="en-US" dirty="0" smtClean="0"/>
              <a:t> H36.0</a:t>
            </a:r>
            <a:r>
              <a:rPr lang="en-US" dirty="0"/>
              <a:t>* or </a:t>
            </a:r>
            <a:r>
              <a:rPr lang="en-US" dirty="0" smtClean="0"/>
              <a:t>G46.0</a:t>
            </a:r>
            <a:r>
              <a:rPr lang="en-US" dirty="0" smtClean="0"/>
              <a:t>*</a:t>
            </a:r>
            <a:endParaRPr lang="en-US" dirty="0"/>
          </a:p>
        </p:txBody>
      </p:sp>
      <p:sp>
        <p:nvSpPr>
          <p:cNvPr id="4" name="Date Placeholder 3"/>
          <p:cNvSpPr>
            <a:spLocks noGrp="1"/>
          </p:cNvSpPr>
          <p:nvPr>
            <p:ph type="dt" sz="half" idx="10"/>
          </p:nvPr>
        </p:nvSpPr>
        <p:spPr/>
        <p:txBody>
          <a:bodyPr/>
          <a:lstStyle/>
          <a:p>
            <a:fld id="{7EF6A01D-6DBD-4008-B09A-E52A471C54B3}" type="datetime1">
              <a:rPr lang="en-US" smtClean="0"/>
              <a:t>9/10/2018</a:t>
            </a:fld>
            <a:endParaRPr lang="fi-FI"/>
          </a:p>
        </p:txBody>
      </p:sp>
      <p:sp>
        <p:nvSpPr>
          <p:cNvPr id="5" name="Slide Number Placeholder 4"/>
          <p:cNvSpPr>
            <a:spLocks noGrp="1"/>
          </p:cNvSpPr>
          <p:nvPr>
            <p:ph type="sldNum" sz="quarter" idx="12"/>
          </p:nvPr>
        </p:nvSpPr>
        <p:spPr/>
        <p:txBody>
          <a:bodyPr/>
          <a:lstStyle/>
          <a:p>
            <a:fld id="{203E47EE-5BCF-4F3F-829E-764D790812B3}" type="slidenum">
              <a:rPr lang="fi-FI" smtClean="0"/>
              <a:t>18</a:t>
            </a:fld>
            <a:endParaRPr lang="fi-FI"/>
          </a:p>
        </p:txBody>
      </p:sp>
      <p:sp>
        <p:nvSpPr>
          <p:cNvPr id="6" name="Rectangle 5"/>
          <p:cNvSpPr/>
          <p:nvPr/>
        </p:nvSpPr>
        <p:spPr>
          <a:xfrm>
            <a:off x="179512" y="6092896"/>
            <a:ext cx="6936432" cy="276999"/>
          </a:xfrm>
          <a:prstGeom prst="rect">
            <a:avLst/>
          </a:prstGeom>
        </p:spPr>
        <p:txBody>
          <a:bodyPr wrap="square">
            <a:spAutoFit/>
          </a:bodyPr>
          <a:lstStyle/>
          <a:p>
            <a:r>
              <a:rPr lang="en-US" sz="1200" dirty="0" smtClean="0"/>
              <a:t>**Chapter </a:t>
            </a:r>
            <a:r>
              <a:rPr lang="en-US" sz="1200" dirty="0"/>
              <a:t>XX External causes of morbidity and mortality (</a:t>
            </a:r>
            <a:r>
              <a:rPr lang="en-US" sz="1200" dirty="0" smtClean="0"/>
              <a:t>V01-Y98)</a:t>
            </a:r>
            <a:endParaRPr lang="fi-FI" sz="1200" dirty="0"/>
          </a:p>
        </p:txBody>
      </p:sp>
    </p:spTree>
    <p:extLst>
      <p:ext uri="{BB962C8B-B14F-4D97-AF65-F5344CB8AC3E}">
        <p14:creationId xmlns:p14="http://schemas.microsoft.com/office/powerpoint/2010/main" val="10569384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Patient too old for diagnosis</a:t>
            </a:r>
            <a:br>
              <a:rPr lang="en-US" dirty="0"/>
            </a:br>
            <a:endParaRPr lang="fi-FI" dirty="0"/>
          </a:p>
        </p:txBody>
      </p:sp>
      <p:sp>
        <p:nvSpPr>
          <p:cNvPr id="3" name="Content Placeholder 2"/>
          <p:cNvSpPr>
            <a:spLocks noGrp="1"/>
          </p:cNvSpPr>
          <p:nvPr>
            <p:ph idx="1"/>
          </p:nvPr>
        </p:nvSpPr>
        <p:spPr/>
        <p:txBody>
          <a:bodyPr>
            <a:normAutofit fontScale="92500" lnSpcReduction="10000"/>
          </a:bodyPr>
          <a:lstStyle/>
          <a:p>
            <a:r>
              <a:rPr lang="en-US" dirty="0"/>
              <a:t>C</a:t>
            </a:r>
            <a:r>
              <a:rPr lang="en-US" dirty="0" smtClean="0"/>
              <a:t>ertain </a:t>
            </a:r>
            <a:r>
              <a:rPr lang="en-US" dirty="0"/>
              <a:t>diagnosis codes are related to age of the </a:t>
            </a:r>
            <a:r>
              <a:rPr lang="en-US" dirty="0" smtClean="0"/>
              <a:t>patient</a:t>
            </a:r>
          </a:p>
          <a:p>
            <a:r>
              <a:rPr lang="en-US" dirty="0" smtClean="0"/>
              <a:t>E.g. case </a:t>
            </a:r>
            <a:r>
              <a:rPr lang="en-US" dirty="0"/>
              <a:t>with </a:t>
            </a:r>
            <a:endParaRPr lang="en-US" dirty="0" smtClean="0"/>
          </a:p>
          <a:p>
            <a:pPr lvl="1"/>
            <a:r>
              <a:rPr lang="en-US" dirty="0" smtClean="0"/>
              <a:t>main </a:t>
            </a:r>
            <a:r>
              <a:rPr lang="en-US" dirty="0"/>
              <a:t>diagnosis Z38.1 (Singleton, born outside hospital</a:t>
            </a:r>
            <a:r>
              <a:rPr lang="en-US" dirty="0" smtClean="0"/>
              <a:t>)</a:t>
            </a:r>
          </a:p>
          <a:p>
            <a:pPr lvl="1"/>
            <a:r>
              <a:rPr lang="en-US" dirty="0" smtClean="0"/>
              <a:t>procedure </a:t>
            </a:r>
            <a:r>
              <a:rPr lang="en-US" dirty="0"/>
              <a:t>code was MAXD00 (Assistance to normal delivery</a:t>
            </a:r>
            <a:r>
              <a:rPr lang="en-US" dirty="0" smtClean="0"/>
              <a:t>)</a:t>
            </a:r>
          </a:p>
          <a:p>
            <a:pPr lvl="1"/>
            <a:r>
              <a:rPr lang="en-US" dirty="0" smtClean="0"/>
              <a:t>age </a:t>
            </a:r>
            <a:r>
              <a:rPr lang="en-US" dirty="0"/>
              <a:t>of the patient 30 years. </a:t>
            </a:r>
            <a:endParaRPr lang="en-US" dirty="0" smtClean="0"/>
          </a:p>
          <a:p>
            <a:r>
              <a:rPr lang="en-US" dirty="0" smtClean="0"/>
              <a:t>This </a:t>
            </a:r>
            <a:r>
              <a:rPr lang="en-US" dirty="0"/>
              <a:t>is unacceptable diagnosis code for adult, hence the result is error </a:t>
            </a:r>
            <a:r>
              <a:rPr lang="en-US" dirty="0" smtClean="0"/>
              <a:t>DRG</a:t>
            </a:r>
          </a:p>
        </p:txBody>
      </p:sp>
      <p:sp>
        <p:nvSpPr>
          <p:cNvPr id="4" name="Date Placeholder 3"/>
          <p:cNvSpPr>
            <a:spLocks noGrp="1"/>
          </p:cNvSpPr>
          <p:nvPr>
            <p:ph type="dt" sz="half" idx="10"/>
          </p:nvPr>
        </p:nvSpPr>
        <p:spPr/>
        <p:txBody>
          <a:bodyPr/>
          <a:lstStyle/>
          <a:p>
            <a:fld id="{7EF6A01D-6DBD-4008-B09A-E52A471C54B3}" type="datetime1">
              <a:rPr lang="en-US" smtClean="0"/>
              <a:t>9/10/2018</a:t>
            </a:fld>
            <a:endParaRPr lang="fi-FI"/>
          </a:p>
        </p:txBody>
      </p:sp>
      <p:sp>
        <p:nvSpPr>
          <p:cNvPr id="5" name="Slide Number Placeholder 4"/>
          <p:cNvSpPr>
            <a:spLocks noGrp="1"/>
          </p:cNvSpPr>
          <p:nvPr>
            <p:ph type="sldNum" sz="quarter" idx="12"/>
          </p:nvPr>
        </p:nvSpPr>
        <p:spPr/>
        <p:txBody>
          <a:bodyPr/>
          <a:lstStyle/>
          <a:p>
            <a:fld id="{203E47EE-5BCF-4F3F-829E-764D790812B3}" type="slidenum">
              <a:rPr lang="fi-FI" smtClean="0"/>
              <a:t>19</a:t>
            </a:fld>
            <a:endParaRPr lang="fi-FI"/>
          </a:p>
        </p:txBody>
      </p:sp>
    </p:spTree>
    <p:extLst>
      <p:ext uri="{BB962C8B-B14F-4D97-AF65-F5344CB8AC3E}">
        <p14:creationId xmlns:p14="http://schemas.microsoft.com/office/powerpoint/2010/main" val="28204708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Agenda</a:t>
            </a:r>
            <a:endParaRPr lang="fi-FI" dirty="0"/>
          </a:p>
        </p:txBody>
      </p:sp>
      <p:sp>
        <p:nvSpPr>
          <p:cNvPr id="3" name="Content Placeholder 2"/>
          <p:cNvSpPr>
            <a:spLocks noGrp="1"/>
          </p:cNvSpPr>
          <p:nvPr>
            <p:ph idx="1"/>
          </p:nvPr>
        </p:nvSpPr>
        <p:spPr/>
        <p:txBody>
          <a:bodyPr/>
          <a:lstStyle/>
          <a:p>
            <a:r>
              <a:rPr lang="en-GB" dirty="0" smtClean="0"/>
              <a:t>Management of </a:t>
            </a:r>
            <a:r>
              <a:rPr lang="en-GB" dirty="0" err="1" smtClean="0"/>
              <a:t>NordDRG</a:t>
            </a:r>
            <a:r>
              <a:rPr lang="en-GB" dirty="0" smtClean="0"/>
              <a:t> system</a:t>
            </a:r>
          </a:p>
          <a:p>
            <a:r>
              <a:rPr lang="en-GB" dirty="0" err="1" smtClean="0"/>
              <a:t>NordDRG</a:t>
            </a:r>
            <a:r>
              <a:rPr lang="en-GB" dirty="0" smtClean="0"/>
              <a:t> grouping principles</a:t>
            </a:r>
          </a:p>
          <a:p>
            <a:r>
              <a:rPr lang="en-GB" dirty="0" smtClean="0"/>
              <a:t>Data quality related challenges</a:t>
            </a:r>
          </a:p>
          <a:p>
            <a:r>
              <a:rPr lang="en-GB" dirty="0" smtClean="0"/>
              <a:t>Assessment of SSA’s claims data</a:t>
            </a:r>
          </a:p>
          <a:p>
            <a:endParaRPr lang="en-GB" dirty="0"/>
          </a:p>
        </p:txBody>
      </p:sp>
      <p:sp>
        <p:nvSpPr>
          <p:cNvPr id="4" name="Slide Number Placeholder 3"/>
          <p:cNvSpPr>
            <a:spLocks noGrp="1"/>
          </p:cNvSpPr>
          <p:nvPr>
            <p:ph type="sldNum" sz="quarter" idx="12"/>
          </p:nvPr>
        </p:nvSpPr>
        <p:spPr/>
        <p:txBody>
          <a:bodyPr/>
          <a:lstStyle/>
          <a:p>
            <a:fld id="{203E47EE-5BCF-4F3F-829E-764D790812B3}" type="slidenum">
              <a:rPr lang="fi-FI" smtClean="0"/>
              <a:t>2</a:t>
            </a:fld>
            <a:endParaRPr lang="fi-FI"/>
          </a:p>
        </p:txBody>
      </p:sp>
      <p:sp>
        <p:nvSpPr>
          <p:cNvPr id="5" name="Date Placeholder 4"/>
          <p:cNvSpPr>
            <a:spLocks noGrp="1"/>
          </p:cNvSpPr>
          <p:nvPr>
            <p:ph type="dt" sz="half" idx="10"/>
          </p:nvPr>
        </p:nvSpPr>
        <p:spPr/>
        <p:txBody>
          <a:bodyPr/>
          <a:lstStyle/>
          <a:p>
            <a:fld id="{825FA484-0923-45A9-A5A7-2EF59828EA0F}" type="datetime1">
              <a:rPr lang="en-US" smtClean="0"/>
              <a:t>9/10/2018</a:t>
            </a:fld>
            <a:endParaRPr lang="fi-FI"/>
          </a:p>
        </p:txBody>
      </p:sp>
    </p:spTree>
    <p:extLst>
      <p:ext uri="{BB962C8B-B14F-4D97-AF65-F5344CB8AC3E}">
        <p14:creationId xmlns:p14="http://schemas.microsoft.com/office/powerpoint/2010/main" val="415214697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Inappropriate or otherwise impossible procedure</a:t>
            </a:r>
          </a:p>
        </p:txBody>
      </p:sp>
      <p:sp>
        <p:nvSpPr>
          <p:cNvPr id="3" name="Content Placeholder 2"/>
          <p:cNvSpPr>
            <a:spLocks noGrp="1"/>
          </p:cNvSpPr>
          <p:nvPr>
            <p:ph idx="1"/>
          </p:nvPr>
        </p:nvSpPr>
        <p:spPr/>
        <p:txBody>
          <a:bodyPr>
            <a:normAutofit fontScale="92500" lnSpcReduction="20000"/>
          </a:bodyPr>
          <a:lstStyle/>
          <a:p>
            <a:r>
              <a:rPr lang="en-US" dirty="0" smtClean="0"/>
              <a:t>Certain </a:t>
            </a:r>
            <a:r>
              <a:rPr lang="en-US" dirty="0"/>
              <a:t>NCSP codes from chapter Z (General qualifiers pertaining to all other chapters) are not allowed to use alone without the main procedure </a:t>
            </a:r>
            <a:r>
              <a:rPr lang="en-US" dirty="0" smtClean="0"/>
              <a:t>codes</a:t>
            </a:r>
          </a:p>
          <a:p>
            <a:r>
              <a:rPr lang="en-US" dirty="0" smtClean="0"/>
              <a:t>It concerns, e.g. which </a:t>
            </a:r>
            <a:r>
              <a:rPr lang="en-US" dirty="0"/>
              <a:t>side (left/right) has been operated, what has been the duration of the surgery </a:t>
            </a:r>
            <a:r>
              <a:rPr lang="en-US" dirty="0" err="1" smtClean="0"/>
              <a:t>etc</a:t>
            </a:r>
            <a:endParaRPr lang="en-US" dirty="0" smtClean="0"/>
          </a:p>
          <a:p>
            <a:r>
              <a:rPr lang="en-US" dirty="0" smtClean="0"/>
              <a:t>In </a:t>
            </a:r>
            <a:r>
              <a:rPr lang="en-US" dirty="0"/>
              <a:t>all these cases the main procedure codes should be </a:t>
            </a:r>
            <a:r>
              <a:rPr lang="en-US" dirty="0" smtClean="0"/>
              <a:t>coded</a:t>
            </a:r>
          </a:p>
          <a:p>
            <a:r>
              <a:rPr lang="en-US" dirty="0" smtClean="0"/>
              <a:t>If </a:t>
            </a:r>
            <a:r>
              <a:rPr lang="en-US" dirty="0"/>
              <a:t>not, the cases ends up in error DRG.</a:t>
            </a:r>
            <a:r>
              <a:rPr lang="en-US" dirty="0" smtClean="0"/>
              <a:t>Z-code </a:t>
            </a:r>
            <a:r>
              <a:rPr lang="en-US" dirty="0"/>
              <a:t>without main procedure code</a:t>
            </a:r>
          </a:p>
          <a:p>
            <a:endParaRPr lang="fi-FI" dirty="0"/>
          </a:p>
        </p:txBody>
      </p:sp>
      <p:sp>
        <p:nvSpPr>
          <p:cNvPr id="4" name="Date Placeholder 3"/>
          <p:cNvSpPr>
            <a:spLocks noGrp="1"/>
          </p:cNvSpPr>
          <p:nvPr>
            <p:ph type="dt" sz="half" idx="10"/>
          </p:nvPr>
        </p:nvSpPr>
        <p:spPr/>
        <p:txBody>
          <a:bodyPr/>
          <a:lstStyle/>
          <a:p>
            <a:fld id="{7EF6A01D-6DBD-4008-B09A-E52A471C54B3}" type="datetime1">
              <a:rPr lang="en-US" smtClean="0"/>
              <a:t>9/10/2018</a:t>
            </a:fld>
            <a:endParaRPr lang="fi-FI"/>
          </a:p>
        </p:txBody>
      </p:sp>
      <p:sp>
        <p:nvSpPr>
          <p:cNvPr id="5" name="Slide Number Placeholder 4"/>
          <p:cNvSpPr>
            <a:spLocks noGrp="1"/>
          </p:cNvSpPr>
          <p:nvPr>
            <p:ph type="sldNum" sz="quarter" idx="12"/>
          </p:nvPr>
        </p:nvSpPr>
        <p:spPr/>
        <p:txBody>
          <a:bodyPr/>
          <a:lstStyle/>
          <a:p>
            <a:fld id="{203E47EE-5BCF-4F3F-829E-764D790812B3}" type="slidenum">
              <a:rPr lang="fi-FI" smtClean="0"/>
              <a:t>20</a:t>
            </a:fld>
            <a:endParaRPr lang="fi-FI"/>
          </a:p>
        </p:txBody>
      </p:sp>
    </p:spTree>
    <p:extLst>
      <p:ext uri="{BB962C8B-B14F-4D97-AF65-F5344CB8AC3E}">
        <p14:creationId xmlns:p14="http://schemas.microsoft.com/office/powerpoint/2010/main" val="38863181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Incorrect combination of diagnosis and </a:t>
            </a:r>
            <a:r>
              <a:rPr lang="en-US" dirty="0" smtClean="0"/>
              <a:t>procedure</a:t>
            </a:r>
            <a:endParaRPr lang="fi-FI" dirty="0"/>
          </a:p>
        </p:txBody>
      </p:sp>
      <p:sp>
        <p:nvSpPr>
          <p:cNvPr id="3" name="Content Placeholder 2"/>
          <p:cNvSpPr>
            <a:spLocks noGrp="1"/>
          </p:cNvSpPr>
          <p:nvPr>
            <p:ph idx="1"/>
          </p:nvPr>
        </p:nvSpPr>
        <p:spPr/>
        <p:txBody>
          <a:bodyPr/>
          <a:lstStyle/>
          <a:p>
            <a:r>
              <a:rPr lang="en-US" dirty="0" smtClean="0"/>
              <a:t>The case with </a:t>
            </a:r>
          </a:p>
          <a:p>
            <a:pPr lvl="1"/>
            <a:r>
              <a:rPr lang="en-US" dirty="0" smtClean="0"/>
              <a:t>main </a:t>
            </a:r>
            <a:r>
              <a:rPr lang="en-US" dirty="0"/>
              <a:t>diagnosis was coded for </a:t>
            </a:r>
            <a:r>
              <a:rPr lang="en-US" dirty="0" smtClean="0"/>
              <a:t>abortion</a:t>
            </a:r>
          </a:p>
          <a:p>
            <a:pPr lvl="1"/>
            <a:r>
              <a:rPr lang="en-US" dirty="0" smtClean="0"/>
              <a:t>procedure </a:t>
            </a:r>
            <a:r>
              <a:rPr lang="en-US" dirty="0"/>
              <a:t>code </a:t>
            </a:r>
            <a:r>
              <a:rPr lang="en-US" dirty="0" smtClean="0"/>
              <a:t>C-section</a:t>
            </a:r>
          </a:p>
          <a:p>
            <a:r>
              <a:rPr lang="en-US" dirty="0" smtClean="0"/>
              <a:t>This </a:t>
            </a:r>
            <a:r>
              <a:rPr lang="en-US" dirty="0"/>
              <a:t>combination of diagnosis and procedure code is contradicting and cannot be used </a:t>
            </a:r>
            <a:r>
              <a:rPr lang="en-US" dirty="0" smtClean="0"/>
              <a:t>together, hence error DRG</a:t>
            </a:r>
            <a:endParaRPr lang="fi-FI" dirty="0"/>
          </a:p>
          <a:p>
            <a:endParaRPr lang="fi-FI" dirty="0"/>
          </a:p>
        </p:txBody>
      </p:sp>
      <p:sp>
        <p:nvSpPr>
          <p:cNvPr id="4" name="Date Placeholder 3"/>
          <p:cNvSpPr>
            <a:spLocks noGrp="1"/>
          </p:cNvSpPr>
          <p:nvPr>
            <p:ph type="dt" sz="half" idx="10"/>
          </p:nvPr>
        </p:nvSpPr>
        <p:spPr/>
        <p:txBody>
          <a:bodyPr/>
          <a:lstStyle/>
          <a:p>
            <a:fld id="{7EF6A01D-6DBD-4008-B09A-E52A471C54B3}" type="datetime1">
              <a:rPr lang="en-US" smtClean="0"/>
              <a:t>9/10/2018</a:t>
            </a:fld>
            <a:endParaRPr lang="fi-FI"/>
          </a:p>
        </p:txBody>
      </p:sp>
      <p:sp>
        <p:nvSpPr>
          <p:cNvPr id="5" name="Slide Number Placeholder 4"/>
          <p:cNvSpPr>
            <a:spLocks noGrp="1"/>
          </p:cNvSpPr>
          <p:nvPr>
            <p:ph type="sldNum" sz="quarter" idx="12"/>
          </p:nvPr>
        </p:nvSpPr>
        <p:spPr/>
        <p:txBody>
          <a:bodyPr/>
          <a:lstStyle/>
          <a:p>
            <a:fld id="{203E47EE-5BCF-4F3F-829E-764D790812B3}" type="slidenum">
              <a:rPr lang="fi-FI" smtClean="0"/>
              <a:t>21</a:t>
            </a:fld>
            <a:endParaRPr lang="fi-FI"/>
          </a:p>
        </p:txBody>
      </p:sp>
    </p:spTree>
    <p:extLst>
      <p:ext uri="{BB962C8B-B14F-4D97-AF65-F5344CB8AC3E}">
        <p14:creationId xmlns:p14="http://schemas.microsoft.com/office/powerpoint/2010/main" val="1672733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Rare or incorrect combination of diagnosis and procedure</a:t>
            </a:r>
            <a:endParaRPr lang="fi-FI" dirty="0"/>
          </a:p>
        </p:txBody>
      </p:sp>
      <p:sp>
        <p:nvSpPr>
          <p:cNvPr id="3" name="Content Placeholder 2"/>
          <p:cNvSpPr>
            <a:spLocks noGrp="1"/>
          </p:cNvSpPr>
          <p:nvPr>
            <p:ph idx="1"/>
          </p:nvPr>
        </p:nvSpPr>
        <p:spPr/>
        <p:txBody>
          <a:bodyPr>
            <a:normAutofit fontScale="70000" lnSpcReduction="20000"/>
          </a:bodyPr>
          <a:lstStyle/>
          <a:p>
            <a:r>
              <a:rPr lang="en-US" dirty="0" smtClean="0"/>
              <a:t>DRGs 468 and 477</a:t>
            </a:r>
          </a:p>
          <a:p>
            <a:pPr lvl="1"/>
            <a:r>
              <a:rPr lang="en-US" dirty="0" smtClean="0"/>
              <a:t>468 - Rare or incorrect combination of diagnosis and extensive procedure</a:t>
            </a:r>
          </a:p>
          <a:p>
            <a:pPr lvl="1"/>
            <a:r>
              <a:rPr lang="en-US" dirty="0" smtClean="0"/>
              <a:t>477 - Rare or incorrect combination of diagnosis and other procedure</a:t>
            </a:r>
          </a:p>
          <a:p>
            <a:r>
              <a:rPr lang="en-US" dirty="0" smtClean="0"/>
              <a:t>For instance:</a:t>
            </a:r>
          </a:p>
          <a:p>
            <a:pPr lvl="1"/>
            <a:r>
              <a:rPr lang="en-US" b="1" dirty="0" smtClean="0"/>
              <a:t>Case 1</a:t>
            </a:r>
          </a:p>
          <a:p>
            <a:pPr lvl="2"/>
            <a:r>
              <a:rPr lang="en-US" b="1" dirty="0" smtClean="0"/>
              <a:t>Main dx J96.0 Acute respiratory failure</a:t>
            </a:r>
          </a:p>
          <a:p>
            <a:pPr lvl="2"/>
            <a:r>
              <a:rPr lang="en-US" b="1" dirty="0" smtClean="0"/>
              <a:t>Proc1 Laparotomy</a:t>
            </a:r>
          </a:p>
          <a:p>
            <a:pPr lvl="2"/>
            <a:r>
              <a:rPr lang="en-US" b="1" dirty="0" smtClean="0"/>
              <a:t>Proc2 Partial resection of small intestine</a:t>
            </a:r>
          </a:p>
          <a:p>
            <a:pPr lvl="1"/>
            <a:r>
              <a:rPr lang="en-US" b="1" dirty="0" smtClean="0"/>
              <a:t>Case 2</a:t>
            </a:r>
          </a:p>
          <a:p>
            <a:pPr lvl="2"/>
            <a:r>
              <a:rPr lang="en-US" b="1" dirty="0" smtClean="0"/>
              <a:t>Main dx C61 Malignant neoplasm of prostate</a:t>
            </a:r>
          </a:p>
          <a:p>
            <a:pPr lvl="2"/>
            <a:r>
              <a:rPr lang="en-US" b="1" dirty="0" smtClean="0"/>
              <a:t>Proc1 Repair of inguinal hernia using prosthetic material</a:t>
            </a:r>
          </a:p>
          <a:p>
            <a:r>
              <a:rPr lang="en-US" dirty="0" smtClean="0"/>
              <a:t>It is important to clarify </a:t>
            </a:r>
            <a:r>
              <a:rPr lang="en-US" i="1" dirty="0" smtClean="0"/>
              <a:t>coding issue vs</a:t>
            </a:r>
            <a:r>
              <a:rPr lang="en-US" dirty="0" smtClean="0"/>
              <a:t> </a:t>
            </a:r>
            <a:r>
              <a:rPr lang="en-US" i="1" dirty="0" smtClean="0"/>
              <a:t>clinically rare combination </a:t>
            </a:r>
            <a:r>
              <a:rPr lang="en-US" dirty="0" smtClean="0"/>
              <a:t>of diagnosis codes and procedure codes</a:t>
            </a:r>
            <a:endParaRPr lang="en-US" dirty="0"/>
          </a:p>
        </p:txBody>
      </p:sp>
    </p:spTree>
    <p:extLst>
      <p:ext uri="{BB962C8B-B14F-4D97-AF65-F5344CB8AC3E}">
        <p14:creationId xmlns:p14="http://schemas.microsoft.com/office/powerpoint/2010/main" val="370248999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Completeness and accuracy of diagnosis and procedure codes</a:t>
            </a:r>
            <a:endParaRPr lang="fi-FI" dirty="0"/>
          </a:p>
        </p:txBody>
      </p:sp>
      <p:sp>
        <p:nvSpPr>
          <p:cNvPr id="3" name="Content Placeholder 2"/>
          <p:cNvSpPr>
            <a:spLocks noGrp="1"/>
          </p:cNvSpPr>
          <p:nvPr>
            <p:ph idx="1"/>
          </p:nvPr>
        </p:nvSpPr>
        <p:spPr/>
        <p:txBody>
          <a:bodyPr>
            <a:normAutofit/>
          </a:bodyPr>
          <a:lstStyle/>
          <a:p>
            <a:r>
              <a:rPr lang="en-US" sz="2400" dirty="0"/>
              <a:t>Obvious errors, e.g. </a:t>
            </a:r>
          </a:p>
          <a:p>
            <a:pPr lvl="1"/>
            <a:r>
              <a:rPr lang="en-US" sz="2100" dirty="0" smtClean="0"/>
              <a:t>Diagnosis code H351H351</a:t>
            </a:r>
            <a:endParaRPr lang="en-US" sz="2100" dirty="0"/>
          </a:p>
          <a:p>
            <a:pPr lvl="1"/>
            <a:r>
              <a:rPr lang="en-US" sz="2100" dirty="0" smtClean="0"/>
              <a:t>Procedure code</a:t>
            </a:r>
          </a:p>
          <a:p>
            <a:pPr lvl="2"/>
            <a:r>
              <a:rPr lang="en-US" sz="1700" dirty="0" smtClean="0"/>
              <a:t>JASK </a:t>
            </a:r>
            <a:endParaRPr lang="en-US" sz="1700" dirty="0"/>
          </a:p>
          <a:p>
            <a:pPr lvl="2"/>
            <a:r>
              <a:rPr lang="en-US" sz="1700" dirty="0" smtClean="0"/>
              <a:t>JFSA</a:t>
            </a:r>
            <a:endParaRPr lang="en-US" sz="1700" dirty="0"/>
          </a:p>
        </p:txBody>
      </p:sp>
    </p:spTree>
    <p:extLst>
      <p:ext uri="{BB962C8B-B14F-4D97-AF65-F5344CB8AC3E}">
        <p14:creationId xmlns:p14="http://schemas.microsoft.com/office/powerpoint/2010/main" val="300880106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Chapter R diagnoses codes as main diagnosis </a:t>
            </a:r>
            <a:r>
              <a:rPr lang="en-US" b="1" dirty="0" smtClean="0"/>
              <a:t>codes</a:t>
            </a:r>
            <a:endParaRPr lang="fi-FI" b="1" dirty="0"/>
          </a:p>
        </p:txBody>
      </p:sp>
      <p:sp>
        <p:nvSpPr>
          <p:cNvPr id="3" name="Content Placeholder 2"/>
          <p:cNvSpPr>
            <a:spLocks noGrp="1"/>
          </p:cNvSpPr>
          <p:nvPr>
            <p:ph idx="1"/>
          </p:nvPr>
        </p:nvSpPr>
        <p:spPr>
          <a:xfrm>
            <a:off x="457200" y="1600200"/>
            <a:ext cx="8435280" cy="4525963"/>
          </a:xfrm>
        </p:spPr>
        <p:txBody>
          <a:bodyPr>
            <a:normAutofit/>
          </a:bodyPr>
          <a:lstStyle/>
          <a:p>
            <a:r>
              <a:rPr lang="en-US" sz="2800" dirty="0" smtClean="0"/>
              <a:t>The </a:t>
            </a:r>
            <a:r>
              <a:rPr lang="en-US" sz="2800" dirty="0"/>
              <a:t>codes of Chapter </a:t>
            </a:r>
            <a:r>
              <a:rPr lang="en-US" sz="2800" dirty="0" smtClean="0"/>
              <a:t>R </a:t>
            </a:r>
          </a:p>
          <a:p>
            <a:pPr lvl="1"/>
            <a:r>
              <a:rPr lang="en-US" sz="1800" dirty="0" smtClean="0"/>
              <a:t>“</a:t>
            </a:r>
            <a:r>
              <a:rPr lang="en-US" sz="1800" i="1" dirty="0"/>
              <a:t>should not be used as “main condition” codes unless the symptom, sign or abnormal finding was clearly the main condition treated or investigated during an episode of care and was unrelated to other conditions recorded by the health care practitioner.</a:t>
            </a:r>
            <a:r>
              <a:rPr lang="en-US" sz="1800" dirty="0"/>
              <a:t>” </a:t>
            </a:r>
            <a:endParaRPr lang="en-US" sz="1800" dirty="0" smtClean="0"/>
          </a:p>
          <a:p>
            <a:pPr marL="457200" lvl="1" indent="0" algn="r">
              <a:buNone/>
            </a:pPr>
            <a:r>
              <a:rPr lang="en-US" sz="1800" i="1" dirty="0" smtClean="0"/>
              <a:t>Source</a:t>
            </a:r>
            <a:r>
              <a:rPr lang="en-US" sz="1800" dirty="0" smtClean="0"/>
              <a:t>: ICD10, Instruction Manual, vol2</a:t>
            </a:r>
            <a:endParaRPr lang="fi-FI" sz="1800" dirty="0"/>
          </a:p>
          <a:p>
            <a:r>
              <a:rPr lang="en-US" sz="2800" dirty="0"/>
              <a:t>R diagnosis was used in 2 966 cases (2,7% of all cases)</a:t>
            </a:r>
            <a:endParaRPr lang="fi-FI" sz="2800" dirty="0"/>
          </a:p>
        </p:txBody>
      </p:sp>
      <p:graphicFrame>
        <p:nvGraphicFramePr>
          <p:cNvPr id="4" name="Table 3"/>
          <p:cNvGraphicFramePr>
            <a:graphicFrameLocks noGrp="1"/>
          </p:cNvGraphicFramePr>
          <p:nvPr>
            <p:extLst>
              <p:ext uri="{D42A27DB-BD31-4B8C-83A1-F6EECF244321}">
                <p14:modId xmlns:p14="http://schemas.microsoft.com/office/powerpoint/2010/main" val="75147533"/>
              </p:ext>
            </p:extLst>
          </p:nvPr>
        </p:nvGraphicFramePr>
        <p:xfrm>
          <a:off x="833524" y="4149080"/>
          <a:ext cx="7476951" cy="2346960"/>
        </p:xfrm>
        <a:graphic>
          <a:graphicData uri="http://schemas.openxmlformats.org/drawingml/2006/table">
            <a:tbl>
              <a:tblPr firstRow="1" firstCol="1" bandRow="1">
                <a:tableStyleId>{5C22544A-7EE6-4342-B048-85BDC9FD1C3A}</a:tableStyleId>
              </a:tblPr>
              <a:tblGrid>
                <a:gridCol w="630745">
                  <a:extLst>
                    <a:ext uri="{9D8B030D-6E8A-4147-A177-3AD203B41FA5}">
                      <a16:colId xmlns:a16="http://schemas.microsoft.com/office/drawing/2014/main" val="975725951"/>
                    </a:ext>
                  </a:extLst>
                </a:gridCol>
                <a:gridCol w="3046948">
                  <a:extLst>
                    <a:ext uri="{9D8B030D-6E8A-4147-A177-3AD203B41FA5}">
                      <a16:colId xmlns:a16="http://schemas.microsoft.com/office/drawing/2014/main" val="403991465"/>
                    </a:ext>
                  </a:extLst>
                </a:gridCol>
                <a:gridCol w="1595048">
                  <a:extLst>
                    <a:ext uri="{9D8B030D-6E8A-4147-A177-3AD203B41FA5}">
                      <a16:colId xmlns:a16="http://schemas.microsoft.com/office/drawing/2014/main" val="1763066826"/>
                    </a:ext>
                  </a:extLst>
                </a:gridCol>
                <a:gridCol w="2204210">
                  <a:extLst>
                    <a:ext uri="{9D8B030D-6E8A-4147-A177-3AD203B41FA5}">
                      <a16:colId xmlns:a16="http://schemas.microsoft.com/office/drawing/2014/main" val="1682895511"/>
                    </a:ext>
                  </a:extLst>
                </a:gridCol>
              </a:tblGrid>
              <a:tr h="183099">
                <a:tc gridSpan="2">
                  <a:txBody>
                    <a:bodyPr/>
                    <a:lstStyle/>
                    <a:p>
                      <a:pPr>
                        <a:spcAft>
                          <a:spcPts val="0"/>
                        </a:spcAft>
                      </a:pPr>
                      <a:r>
                        <a:rPr lang="fi-FI" sz="1400">
                          <a:effectLst/>
                        </a:rPr>
                        <a:t>ICD10_main_1</a:t>
                      </a:r>
                      <a:endParaRPr lang="fi-FI" sz="1400">
                        <a:effectLst/>
                        <a:latin typeface="Times New Roman" panose="02020603050405020304" pitchFamily="18" charset="0"/>
                        <a:ea typeface="Calibri" panose="020F0502020204030204" pitchFamily="34" charset="0"/>
                      </a:endParaRPr>
                    </a:p>
                  </a:txBody>
                  <a:tcPr marL="51435" marR="51435" marT="0" marB="0"/>
                </a:tc>
                <a:tc hMerge="1">
                  <a:txBody>
                    <a:bodyPr/>
                    <a:lstStyle/>
                    <a:p>
                      <a:endParaRPr lang="fi-FI"/>
                    </a:p>
                  </a:txBody>
                  <a:tcPr/>
                </a:tc>
                <a:tc>
                  <a:txBody>
                    <a:bodyPr/>
                    <a:lstStyle/>
                    <a:p>
                      <a:pPr algn="ctr">
                        <a:spcAft>
                          <a:spcPts val="0"/>
                        </a:spcAft>
                      </a:pPr>
                      <a:r>
                        <a:rPr lang="fi-FI" sz="1400">
                          <a:effectLst/>
                        </a:rPr>
                        <a:t># of cases</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LOS (days)</a:t>
                      </a:r>
                      <a:endParaRPr lang="fi-FI" sz="14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2666254842"/>
                  </a:ext>
                </a:extLst>
              </a:tr>
              <a:tr h="183099">
                <a:tc>
                  <a:txBody>
                    <a:bodyPr/>
                    <a:lstStyle/>
                    <a:p>
                      <a:pPr>
                        <a:spcAft>
                          <a:spcPts val="0"/>
                        </a:spcAft>
                      </a:pPr>
                      <a:r>
                        <a:rPr lang="fi-FI" sz="1400">
                          <a:effectLst/>
                        </a:rPr>
                        <a:t>R402</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spcAft>
                          <a:spcPts val="0"/>
                        </a:spcAft>
                      </a:pPr>
                      <a:r>
                        <a:rPr lang="fi-FI" sz="1400">
                          <a:effectLst/>
                        </a:rPr>
                        <a:t>Coma, unspecified</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402</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4,6</a:t>
                      </a:r>
                      <a:endParaRPr lang="fi-FI" sz="14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1410856538"/>
                  </a:ext>
                </a:extLst>
              </a:tr>
              <a:tr h="183099">
                <a:tc>
                  <a:txBody>
                    <a:bodyPr/>
                    <a:lstStyle/>
                    <a:p>
                      <a:pPr>
                        <a:spcAft>
                          <a:spcPts val="0"/>
                        </a:spcAft>
                      </a:pPr>
                      <a:r>
                        <a:rPr lang="fi-FI" sz="1400">
                          <a:effectLst/>
                        </a:rPr>
                        <a:t>R400</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spcAft>
                          <a:spcPts val="0"/>
                        </a:spcAft>
                      </a:pPr>
                      <a:r>
                        <a:rPr lang="fi-FI" sz="1400">
                          <a:effectLst/>
                        </a:rPr>
                        <a:t>Somnolence</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374</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4,4</a:t>
                      </a:r>
                      <a:endParaRPr lang="fi-FI" sz="14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1919567191"/>
                  </a:ext>
                </a:extLst>
              </a:tr>
              <a:tr h="183099">
                <a:tc>
                  <a:txBody>
                    <a:bodyPr/>
                    <a:lstStyle/>
                    <a:p>
                      <a:pPr>
                        <a:spcAft>
                          <a:spcPts val="0"/>
                        </a:spcAft>
                      </a:pPr>
                      <a:r>
                        <a:rPr lang="fi-FI" sz="1400">
                          <a:effectLst/>
                        </a:rPr>
                        <a:t>R104</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spcAft>
                          <a:spcPts val="0"/>
                        </a:spcAft>
                      </a:pPr>
                      <a:r>
                        <a:rPr lang="en-US" sz="1400">
                          <a:effectLst/>
                        </a:rPr>
                        <a:t>Other and unspecified abdominal pain</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346</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1,6</a:t>
                      </a:r>
                      <a:endParaRPr lang="fi-FI" sz="14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2786344823"/>
                  </a:ext>
                </a:extLst>
              </a:tr>
              <a:tr h="183099">
                <a:tc>
                  <a:txBody>
                    <a:bodyPr/>
                    <a:lstStyle/>
                    <a:p>
                      <a:pPr>
                        <a:spcAft>
                          <a:spcPts val="0"/>
                        </a:spcAft>
                      </a:pPr>
                      <a:r>
                        <a:rPr lang="fi-FI" sz="1400">
                          <a:effectLst/>
                        </a:rPr>
                        <a:t>R33</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spcAft>
                          <a:spcPts val="0"/>
                        </a:spcAft>
                      </a:pPr>
                      <a:r>
                        <a:rPr lang="fi-FI" sz="1400">
                          <a:effectLst/>
                        </a:rPr>
                        <a:t>Retention of urine</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330</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dirty="0">
                          <a:effectLst/>
                        </a:rPr>
                        <a:t>1,7</a:t>
                      </a:r>
                      <a:endParaRPr lang="fi-FI" sz="1400" dirty="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4026335651"/>
                  </a:ext>
                </a:extLst>
              </a:tr>
              <a:tr h="183099">
                <a:tc>
                  <a:txBody>
                    <a:bodyPr/>
                    <a:lstStyle/>
                    <a:p>
                      <a:pPr>
                        <a:spcAft>
                          <a:spcPts val="0"/>
                        </a:spcAft>
                      </a:pPr>
                      <a:r>
                        <a:rPr lang="fi-FI" sz="1400">
                          <a:effectLst/>
                        </a:rPr>
                        <a:t>R401</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spcAft>
                          <a:spcPts val="0"/>
                        </a:spcAft>
                      </a:pPr>
                      <a:r>
                        <a:rPr lang="fi-FI" sz="1400">
                          <a:effectLst/>
                        </a:rPr>
                        <a:t>Stupor</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246</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5,8</a:t>
                      </a:r>
                      <a:endParaRPr lang="fi-FI" sz="14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994068586"/>
                  </a:ext>
                </a:extLst>
              </a:tr>
              <a:tr h="183099">
                <a:tc>
                  <a:txBody>
                    <a:bodyPr/>
                    <a:lstStyle/>
                    <a:p>
                      <a:pPr>
                        <a:spcAft>
                          <a:spcPts val="0"/>
                        </a:spcAft>
                      </a:pPr>
                      <a:r>
                        <a:rPr lang="fi-FI" sz="1400">
                          <a:effectLst/>
                        </a:rPr>
                        <a:t>R11</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spcAft>
                          <a:spcPts val="0"/>
                        </a:spcAft>
                      </a:pPr>
                      <a:r>
                        <a:rPr lang="fi-FI" sz="1400">
                          <a:effectLst/>
                        </a:rPr>
                        <a:t>Nausea and vomiting</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227</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3,0</a:t>
                      </a:r>
                      <a:endParaRPr lang="fi-FI" sz="14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2163447549"/>
                  </a:ext>
                </a:extLst>
              </a:tr>
              <a:tr h="183099">
                <a:tc>
                  <a:txBody>
                    <a:bodyPr/>
                    <a:lstStyle/>
                    <a:p>
                      <a:pPr>
                        <a:spcAft>
                          <a:spcPts val="0"/>
                        </a:spcAft>
                      </a:pPr>
                      <a:r>
                        <a:rPr lang="fi-FI" sz="1400">
                          <a:effectLst/>
                        </a:rPr>
                        <a:t>R568</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spcAft>
                          <a:spcPts val="0"/>
                        </a:spcAft>
                      </a:pPr>
                      <a:r>
                        <a:rPr lang="fi-FI" sz="1400">
                          <a:effectLst/>
                        </a:rPr>
                        <a:t>Other and unspecified convulsions</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217</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2,8</a:t>
                      </a:r>
                      <a:endParaRPr lang="fi-FI" sz="14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4149285775"/>
                  </a:ext>
                </a:extLst>
              </a:tr>
              <a:tr h="183099">
                <a:tc>
                  <a:txBody>
                    <a:bodyPr/>
                    <a:lstStyle/>
                    <a:p>
                      <a:pPr>
                        <a:spcAft>
                          <a:spcPts val="0"/>
                        </a:spcAft>
                      </a:pPr>
                      <a:r>
                        <a:rPr lang="fi-FI" sz="1400">
                          <a:effectLst/>
                        </a:rPr>
                        <a:t>R571</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spcAft>
                          <a:spcPts val="0"/>
                        </a:spcAft>
                      </a:pPr>
                      <a:r>
                        <a:rPr lang="fi-FI" sz="1400">
                          <a:effectLst/>
                        </a:rPr>
                        <a:t>Hypovolaemic shock</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175</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3,7</a:t>
                      </a:r>
                      <a:endParaRPr lang="fi-FI" sz="14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702538808"/>
                  </a:ext>
                </a:extLst>
              </a:tr>
              <a:tr h="183099">
                <a:tc>
                  <a:txBody>
                    <a:bodyPr/>
                    <a:lstStyle/>
                    <a:p>
                      <a:pPr>
                        <a:spcAft>
                          <a:spcPts val="0"/>
                        </a:spcAft>
                      </a:pPr>
                      <a:r>
                        <a:rPr lang="fi-FI" sz="1400">
                          <a:effectLst/>
                        </a:rPr>
                        <a:t>R579</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spcAft>
                          <a:spcPts val="0"/>
                        </a:spcAft>
                      </a:pPr>
                      <a:r>
                        <a:rPr lang="fi-FI" sz="1400">
                          <a:effectLst/>
                        </a:rPr>
                        <a:t>Shock, unspecified</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122</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4,0</a:t>
                      </a:r>
                      <a:endParaRPr lang="fi-FI" sz="14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1461816240"/>
                  </a:ext>
                </a:extLst>
              </a:tr>
              <a:tr h="183099">
                <a:tc>
                  <a:txBody>
                    <a:bodyPr/>
                    <a:lstStyle/>
                    <a:p>
                      <a:pPr>
                        <a:spcAft>
                          <a:spcPts val="0"/>
                        </a:spcAft>
                      </a:pPr>
                      <a:r>
                        <a:rPr lang="fi-FI" sz="1400">
                          <a:effectLst/>
                        </a:rPr>
                        <a:t>R040</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spcAft>
                          <a:spcPts val="0"/>
                        </a:spcAft>
                      </a:pPr>
                      <a:r>
                        <a:rPr lang="fi-FI" sz="1400">
                          <a:effectLst/>
                        </a:rPr>
                        <a:t>Epistaxis</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103</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dirty="0">
                          <a:effectLst/>
                        </a:rPr>
                        <a:t>1,7</a:t>
                      </a:r>
                      <a:endParaRPr lang="fi-FI" sz="1400" dirty="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2067719608"/>
                  </a:ext>
                </a:extLst>
              </a:tr>
            </a:tbl>
          </a:graphicData>
        </a:graphic>
      </p:graphicFrame>
    </p:spTree>
    <p:extLst>
      <p:ext uri="{BB962C8B-B14F-4D97-AF65-F5344CB8AC3E}">
        <p14:creationId xmlns:p14="http://schemas.microsoft.com/office/powerpoint/2010/main" val="42515974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Use of R codes </a:t>
            </a:r>
            <a:r>
              <a:rPr lang="en-US" dirty="0" smtClean="0"/>
              <a:t>depending on age </a:t>
            </a:r>
            <a:br>
              <a:rPr lang="en-US" dirty="0" smtClean="0"/>
            </a:br>
            <a:r>
              <a:rPr lang="en-US" dirty="0" smtClean="0"/>
              <a:t>(</a:t>
            </a:r>
            <a:r>
              <a:rPr lang="en-US" dirty="0"/>
              <a:t>17 years and </a:t>
            </a:r>
            <a:r>
              <a:rPr lang="en-US" dirty="0" smtClean="0"/>
              <a:t>less and </a:t>
            </a:r>
            <a:r>
              <a:rPr lang="en-US" dirty="0"/>
              <a:t>over 17 years)</a:t>
            </a:r>
            <a:endParaRPr lang="fi-FI" dirty="0"/>
          </a:p>
        </p:txBody>
      </p:sp>
      <p:graphicFrame>
        <p:nvGraphicFramePr>
          <p:cNvPr id="4" name="Chart 3"/>
          <p:cNvGraphicFramePr/>
          <p:nvPr>
            <p:extLst>
              <p:ext uri="{D42A27DB-BD31-4B8C-83A1-F6EECF244321}">
                <p14:modId xmlns:p14="http://schemas.microsoft.com/office/powerpoint/2010/main" val="3704438246"/>
              </p:ext>
            </p:extLst>
          </p:nvPr>
        </p:nvGraphicFramePr>
        <p:xfrm>
          <a:off x="1488056" y="2204864"/>
          <a:ext cx="6036271" cy="305832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8173088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US" sz="3600" dirty="0"/>
              <a:t>“Unspecific” or “other” codes as main diagnosis codes</a:t>
            </a:r>
            <a:endParaRPr lang="fi-FI" sz="3600" dirty="0"/>
          </a:p>
        </p:txBody>
      </p:sp>
      <p:sp>
        <p:nvSpPr>
          <p:cNvPr id="4" name="Content Placeholder 3"/>
          <p:cNvSpPr>
            <a:spLocks noGrp="1"/>
          </p:cNvSpPr>
          <p:nvPr>
            <p:ph idx="1"/>
          </p:nvPr>
        </p:nvSpPr>
        <p:spPr/>
        <p:txBody>
          <a:bodyPr/>
          <a:lstStyle/>
          <a:p>
            <a:r>
              <a:rPr lang="en-GB" dirty="0"/>
              <a:t>ICD-10 these codes </a:t>
            </a:r>
            <a:r>
              <a:rPr lang="en-US" dirty="0" smtClean="0"/>
              <a:t>end </a:t>
            </a:r>
            <a:r>
              <a:rPr lang="en-US" dirty="0"/>
              <a:t>with 8 or </a:t>
            </a:r>
            <a:r>
              <a:rPr lang="en-US" dirty="0" smtClean="0"/>
              <a:t>9</a:t>
            </a:r>
          </a:p>
          <a:p>
            <a:pPr lvl="1"/>
            <a:r>
              <a:rPr lang="en-US" dirty="0" smtClean="0"/>
              <a:t>8 </a:t>
            </a:r>
            <a:r>
              <a:rPr lang="en-US" dirty="0"/>
              <a:t>at the end refers to “other” </a:t>
            </a:r>
            <a:r>
              <a:rPr lang="en-US" dirty="0" smtClean="0"/>
              <a:t>condition</a:t>
            </a:r>
          </a:p>
          <a:p>
            <a:pPr lvl="1"/>
            <a:r>
              <a:rPr lang="en-US" dirty="0" smtClean="0"/>
              <a:t>9 </a:t>
            </a:r>
            <a:r>
              <a:rPr lang="en-US" dirty="0"/>
              <a:t>to “unspecified” </a:t>
            </a:r>
            <a:r>
              <a:rPr lang="en-US" dirty="0" smtClean="0"/>
              <a:t>condition</a:t>
            </a:r>
          </a:p>
          <a:p>
            <a:r>
              <a:rPr lang="en-US" dirty="0"/>
              <a:t>31 836 codes ended with 8 or </a:t>
            </a:r>
            <a:r>
              <a:rPr lang="en-US" dirty="0" smtClean="0"/>
              <a:t>9 (30</a:t>
            </a:r>
            <a:r>
              <a:rPr lang="en-US" dirty="0"/>
              <a:t>% of all </a:t>
            </a:r>
            <a:r>
              <a:rPr lang="en-US" dirty="0" smtClean="0"/>
              <a:t>cases)</a:t>
            </a:r>
          </a:p>
          <a:p>
            <a:r>
              <a:rPr lang="en-US" dirty="0" smtClean="0"/>
              <a:t>223 </a:t>
            </a:r>
            <a:r>
              <a:rPr lang="en-US" dirty="0"/>
              <a:t>out of 251 health care providers have used those </a:t>
            </a:r>
            <a:r>
              <a:rPr lang="en-US" dirty="0" smtClean="0"/>
              <a:t>codes </a:t>
            </a:r>
            <a:endParaRPr lang="fi-FI" dirty="0"/>
          </a:p>
          <a:p>
            <a:endParaRPr lang="fi-FI" dirty="0"/>
          </a:p>
        </p:txBody>
      </p:sp>
    </p:spTree>
    <p:extLst>
      <p:ext uri="{BB962C8B-B14F-4D97-AF65-F5344CB8AC3E}">
        <p14:creationId xmlns:p14="http://schemas.microsoft.com/office/powerpoint/2010/main" val="290464112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Use of “other” or “unspecific” codes as main diagnosis</a:t>
            </a:r>
            <a:endParaRPr lang="fi-FI" b="1" dirty="0"/>
          </a:p>
        </p:txBody>
      </p:sp>
      <p:graphicFrame>
        <p:nvGraphicFramePr>
          <p:cNvPr id="4" name="Table 3"/>
          <p:cNvGraphicFramePr>
            <a:graphicFrameLocks noGrp="1"/>
          </p:cNvGraphicFramePr>
          <p:nvPr>
            <p:extLst>
              <p:ext uri="{D42A27DB-BD31-4B8C-83A1-F6EECF244321}">
                <p14:modId xmlns:p14="http://schemas.microsoft.com/office/powerpoint/2010/main" val="1775221636"/>
              </p:ext>
            </p:extLst>
          </p:nvPr>
        </p:nvGraphicFramePr>
        <p:xfrm>
          <a:off x="251519" y="2340231"/>
          <a:ext cx="8496945" cy="4185112"/>
        </p:xfrm>
        <a:graphic>
          <a:graphicData uri="http://schemas.openxmlformats.org/drawingml/2006/table">
            <a:tbl>
              <a:tblPr firstRow="1" firstCol="1" bandRow="1">
                <a:tableStyleId>{5C22544A-7EE6-4342-B048-85BDC9FD1C3A}</a:tableStyleId>
              </a:tblPr>
              <a:tblGrid>
                <a:gridCol w="4901038">
                  <a:extLst>
                    <a:ext uri="{9D8B030D-6E8A-4147-A177-3AD203B41FA5}">
                      <a16:colId xmlns:a16="http://schemas.microsoft.com/office/drawing/2014/main" val="4228127960"/>
                    </a:ext>
                  </a:extLst>
                </a:gridCol>
                <a:gridCol w="829302">
                  <a:extLst>
                    <a:ext uri="{9D8B030D-6E8A-4147-A177-3AD203B41FA5}">
                      <a16:colId xmlns:a16="http://schemas.microsoft.com/office/drawing/2014/main" val="671491428"/>
                    </a:ext>
                  </a:extLst>
                </a:gridCol>
                <a:gridCol w="1407094">
                  <a:extLst>
                    <a:ext uri="{9D8B030D-6E8A-4147-A177-3AD203B41FA5}">
                      <a16:colId xmlns:a16="http://schemas.microsoft.com/office/drawing/2014/main" val="72236694"/>
                    </a:ext>
                  </a:extLst>
                </a:gridCol>
                <a:gridCol w="1359511">
                  <a:extLst>
                    <a:ext uri="{9D8B030D-6E8A-4147-A177-3AD203B41FA5}">
                      <a16:colId xmlns:a16="http://schemas.microsoft.com/office/drawing/2014/main" val="2049871132"/>
                    </a:ext>
                  </a:extLst>
                </a:gridCol>
              </a:tblGrid>
              <a:tr h="440539">
                <a:tc>
                  <a:txBody>
                    <a:bodyPr/>
                    <a:lstStyle/>
                    <a:p>
                      <a:pPr>
                        <a:spcAft>
                          <a:spcPts val="0"/>
                        </a:spcAft>
                      </a:pPr>
                      <a:r>
                        <a:rPr lang="fi-FI" sz="1400" dirty="0" err="1">
                          <a:effectLst/>
                        </a:rPr>
                        <a:t>Hospital</a:t>
                      </a:r>
                      <a:endParaRPr lang="fi-FI" sz="1400" dirty="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 of cases</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en-US" sz="1400">
                          <a:effectLst/>
                        </a:rPr>
                        <a:t># of cases with unspecific codes</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en-US" sz="1400">
                          <a:effectLst/>
                        </a:rPr>
                        <a:t>%of cases with unspecific codes</a:t>
                      </a:r>
                      <a:endParaRPr lang="fi-FI" sz="14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381013009"/>
                  </a:ext>
                </a:extLst>
              </a:tr>
              <a:tr h="220269">
                <a:tc>
                  <a:txBody>
                    <a:bodyPr/>
                    <a:lstStyle/>
                    <a:p>
                      <a:pPr>
                        <a:spcAft>
                          <a:spcPts val="0"/>
                        </a:spcAft>
                      </a:pPr>
                      <a:r>
                        <a:rPr lang="fi-FI" sz="1400">
                          <a:effectLst/>
                        </a:rPr>
                        <a:t>შპს ”სენაკის ბავშვთა საავადმყოფო”</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106</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106</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100 %</a:t>
                      </a:r>
                      <a:endParaRPr lang="fi-FI" sz="14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2704437279"/>
                  </a:ext>
                </a:extLst>
              </a:tr>
              <a:tr h="220269">
                <a:tc>
                  <a:txBody>
                    <a:bodyPr/>
                    <a:lstStyle/>
                    <a:p>
                      <a:pPr>
                        <a:spcAft>
                          <a:spcPts val="0"/>
                        </a:spcAft>
                      </a:pPr>
                      <a:r>
                        <a:rPr lang="fi-FI" sz="1400">
                          <a:effectLst/>
                        </a:rPr>
                        <a:t>შპს ფარმაცია-ვანი</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24</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24</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100 %</a:t>
                      </a:r>
                      <a:endParaRPr lang="fi-FI" sz="14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825291416"/>
                  </a:ext>
                </a:extLst>
              </a:tr>
              <a:tr h="220269">
                <a:tc>
                  <a:txBody>
                    <a:bodyPr/>
                    <a:lstStyle/>
                    <a:p>
                      <a:pPr>
                        <a:spcAft>
                          <a:spcPts val="0"/>
                        </a:spcAft>
                      </a:pPr>
                      <a:r>
                        <a:rPr lang="fi-FI" sz="1400">
                          <a:effectLst/>
                        </a:rPr>
                        <a:t>შპს "მარტვილის სამედიცინო ცენტრი-მკურნალი"</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22</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22</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100 %</a:t>
                      </a:r>
                      <a:endParaRPr lang="fi-FI" sz="14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2514257573"/>
                  </a:ext>
                </a:extLst>
              </a:tr>
              <a:tr h="220269">
                <a:tc>
                  <a:txBody>
                    <a:bodyPr/>
                    <a:lstStyle/>
                    <a:p>
                      <a:pPr>
                        <a:spcAft>
                          <a:spcPts val="0"/>
                        </a:spcAft>
                      </a:pPr>
                      <a:r>
                        <a:rPr lang="fi-FI" sz="1400">
                          <a:effectLst/>
                        </a:rPr>
                        <a:t>შპს "ქუთაისის რეგიონალური სისხლის ბანკი"</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2</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2</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100 %</a:t>
                      </a:r>
                      <a:endParaRPr lang="fi-FI" sz="14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8406746"/>
                  </a:ext>
                </a:extLst>
              </a:tr>
              <a:tr h="220269">
                <a:tc>
                  <a:txBody>
                    <a:bodyPr/>
                    <a:lstStyle/>
                    <a:p>
                      <a:pPr>
                        <a:spcAft>
                          <a:spcPts val="0"/>
                        </a:spcAft>
                      </a:pPr>
                      <a:r>
                        <a:rPr lang="fi-FI" sz="1400">
                          <a:effectLst/>
                        </a:rPr>
                        <a:t>შპს,,რეფერალური დახმარების ცენტრი"</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2</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2</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100 %</a:t>
                      </a:r>
                      <a:endParaRPr lang="fi-FI" sz="14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2383929110"/>
                  </a:ext>
                </a:extLst>
              </a:tr>
              <a:tr h="220269">
                <a:tc>
                  <a:txBody>
                    <a:bodyPr/>
                    <a:lstStyle/>
                    <a:p>
                      <a:pPr>
                        <a:spcAft>
                          <a:spcPts val="0"/>
                        </a:spcAft>
                      </a:pPr>
                      <a:r>
                        <a:rPr lang="fi-FI" sz="1400">
                          <a:effectLst/>
                        </a:rPr>
                        <a:t>შპს თბილისის N4 საოჯახო მედიცინის ცენტრი</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1</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1</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100 %</a:t>
                      </a:r>
                      <a:endParaRPr lang="fi-FI" sz="14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2144901974"/>
                  </a:ext>
                </a:extLst>
              </a:tr>
              <a:tr h="220269">
                <a:tc>
                  <a:txBody>
                    <a:bodyPr/>
                    <a:lstStyle/>
                    <a:p>
                      <a:pPr>
                        <a:spcAft>
                          <a:spcPts val="0"/>
                        </a:spcAft>
                      </a:pPr>
                      <a:r>
                        <a:rPr lang="fi-FI" sz="1400">
                          <a:effectLst/>
                        </a:rPr>
                        <a:t>შპს "კადუცეი" პედიატრიული კლინიკა.</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96</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95</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99 %</a:t>
                      </a:r>
                      <a:endParaRPr lang="fi-FI" sz="14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3754800506"/>
                  </a:ext>
                </a:extLst>
              </a:tr>
              <a:tr h="220269">
                <a:tc>
                  <a:txBody>
                    <a:bodyPr/>
                    <a:lstStyle/>
                    <a:p>
                      <a:pPr>
                        <a:spcAft>
                          <a:spcPts val="0"/>
                        </a:spcAft>
                      </a:pPr>
                      <a:r>
                        <a:rPr lang="fi-FI" sz="1400">
                          <a:effectLst/>
                        </a:rPr>
                        <a:t>სს "რუსთავის ბავშვთა საავადმყოფო"</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155</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153</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99 %</a:t>
                      </a:r>
                      <a:endParaRPr lang="fi-FI" sz="14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524022445"/>
                  </a:ext>
                </a:extLst>
              </a:tr>
              <a:tr h="220269">
                <a:tc>
                  <a:txBody>
                    <a:bodyPr/>
                    <a:lstStyle/>
                    <a:p>
                      <a:pPr>
                        <a:spcAft>
                          <a:spcPts val="0"/>
                        </a:spcAft>
                      </a:pPr>
                      <a:r>
                        <a:rPr lang="fi-FI" sz="1400">
                          <a:effectLst/>
                        </a:rPr>
                        <a:t>შ.პ.ს. ,,მარნეულის პედიატრიული კლინიკა"</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378</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354</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94 %</a:t>
                      </a:r>
                      <a:endParaRPr lang="fi-FI" sz="14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2585615703"/>
                  </a:ext>
                </a:extLst>
              </a:tr>
              <a:tr h="220269">
                <a:tc>
                  <a:txBody>
                    <a:bodyPr/>
                    <a:lstStyle/>
                    <a:p>
                      <a:pPr>
                        <a:spcAft>
                          <a:spcPts val="0"/>
                        </a:spcAft>
                      </a:pPr>
                      <a:r>
                        <a:rPr lang="fi-FI" sz="1400">
                          <a:effectLst/>
                        </a:rPr>
                        <a:t>შპს "გლობალმედ"</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357</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320</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90 %</a:t>
                      </a:r>
                      <a:endParaRPr lang="fi-FI" sz="14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1594699660"/>
                  </a:ext>
                </a:extLst>
              </a:tr>
              <a:tr h="220269">
                <a:tc>
                  <a:txBody>
                    <a:bodyPr/>
                    <a:lstStyle/>
                    <a:p>
                      <a:pPr>
                        <a:spcAft>
                          <a:spcPts val="0"/>
                        </a:spcAft>
                      </a:pPr>
                      <a:r>
                        <a:rPr lang="fi-FI" sz="1400">
                          <a:effectLst/>
                        </a:rPr>
                        <a:t>შპს აილაინი</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56</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50</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89 %</a:t>
                      </a:r>
                      <a:endParaRPr lang="fi-FI" sz="14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733788735"/>
                  </a:ext>
                </a:extLst>
              </a:tr>
              <a:tr h="220269">
                <a:tc>
                  <a:txBody>
                    <a:bodyPr/>
                    <a:lstStyle/>
                    <a:p>
                      <a:pPr>
                        <a:spcAft>
                          <a:spcPts val="0"/>
                        </a:spcAft>
                      </a:pPr>
                      <a:r>
                        <a:rPr lang="fi-FI" sz="1400">
                          <a:effectLst/>
                        </a:rPr>
                        <a:t>შპს ჯანმრთელობა</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18</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16</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89 %</a:t>
                      </a:r>
                      <a:endParaRPr lang="fi-FI" sz="14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1255417227"/>
                  </a:ext>
                </a:extLst>
              </a:tr>
              <a:tr h="220269">
                <a:tc>
                  <a:txBody>
                    <a:bodyPr/>
                    <a:lstStyle/>
                    <a:p>
                      <a:pPr>
                        <a:spcAft>
                          <a:spcPts val="0"/>
                        </a:spcAft>
                      </a:pPr>
                      <a:r>
                        <a:rPr lang="fi-FI" sz="1400">
                          <a:effectLst/>
                        </a:rPr>
                        <a:t>შპს ფოთის პირველი პოლიკლინიკა</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8</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7</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88 %</a:t>
                      </a:r>
                      <a:endParaRPr lang="fi-FI" sz="14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2988093827"/>
                  </a:ext>
                </a:extLst>
              </a:tr>
              <a:tr h="220269">
                <a:tc>
                  <a:txBody>
                    <a:bodyPr/>
                    <a:lstStyle/>
                    <a:p>
                      <a:pPr>
                        <a:spcAft>
                          <a:spcPts val="0"/>
                        </a:spcAft>
                      </a:pPr>
                      <a:r>
                        <a:rPr lang="fi-FI" sz="1400">
                          <a:effectLst/>
                        </a:rPr>
                        <a:t>შპს საოჯახო მედიცინის ეროვნული სასწავლო ცენტრი</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28</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24</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86 %</a:t>
                      </a:r>
                      <a:endParaRPr lang="fi-FI" sz="14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3799681861"/>
                  </a:ext>
                </a:extLst>
              </a:tr>
              <a:tr h="220269">
                <a:tc>
                  <a:txBody>
                    <a:bodyPr/>
                    <a:lstStyle/>
                    <a:p>
                      <a:pPr>
                        <a:spcAft>
                          <a:spcPts val="0"/>
                        </a:spcAft>
                      </a:pPr>
                      <a:r>
                        <a:rPr lang="fi-FI" sz="1400">
                          <a:effectLst/>
                        </a:rPr>
                        <a:t>შპს "ანგიოლოგია-ანგიოქირურგიის აკადემიური კლინიკა"</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11</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9</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82 %</a:t>
                      </a:r>
                      <a:endParaRPr lang="fi-FI" sz="14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644209242"/>
                  </a:ext>
                </a:extLst>
              </a:tr>
              <a:tr h="220269">
                <a:tc>
                  <a:txBody>
                    <a:bodyPr/>
                    <a:lstStyle/>
                    <a:p>
                      <a:pPr>
                        <a:spcAft>
                          <a:spcPts val="0"/>
                        </a:spcAft>
                      </a:pPr>
                      <a:r>
                        <a:rPr lang="fi-FI" sz="1400">
                          <a:effectLst/>
                        </a:rPr>
                        <a:t>ს.ს. "ნ. მიქაიას სახ. ჩხოროწყუს სამშობიარო სახლი"</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27</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22</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81 %</a:t>
                      </a:r>
                      <a:endParaRPr lang="fi-FI" sz="14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478488144"/>
                  </a:ext>
                </a:extLst>
              </a:tr>
              <a:tr h="220269">
                <a:tc>
                  <a:txBody>
                    <a:bodyPr/>
                    <a:lstStyle/>
                    <a:p>
                      <a:pPr>
                        <a:spcAft>
                          <a:spcPts val="0"/>
                        </a:spcAft>
                      </a:pPr>
                      <a:r>
                        <a:rPr lang="fi-FI" sz="1400">
                          <a:effectLst/>
                        </a:rPr>
                        <a:t>შპს "თბილისის პედიატრიული პრივატ კლინიკა"</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736</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588</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dirty="0">
                          <a:effectLst/>
                        </a:rPr>
                        <a:t>80 %</a:t>
                      </a:r>
                      <a:endParaRPr lang="fi-FI" sz="1400" dirty="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4263172227"/>
                  </a:ext>
                </a:extLst>
              </a:tr>
            </a:tbl>
          </a:graphicData>
        </a:graphic>
      </p:graphicFrame>
      <p:sp>
        <p:nvSpPr>
          <p:cNvPr id="5" name="Rectangle 4"/>
          <p:cNvSpPr/>
          <p:nvPr/>
        </p:nvSpPr>
        <p:spPr>
          <a:xfrm>
            <a:off x="671243" y="1746932"/>
            <a:ext cx="7801514" cy="300082"/>
          </a:xfrm>
          <a:prstGeom prst="rect">
            <a:avLst/>
          </a:prstGeom>
        </p:spPr>
        <p:txBody>
          <a:bodyPr wrap="square">
            <a:spAutoFit/>
          </a:bodyPr>
          <a:lstStyle/>
          <a:p>
            <a:r>
              <a:rPr lang="en-US" sz="1350" dirty="0">
                <a:latin typeface="Times New Roman" panose="02020603050405020304" pitchFamily="18" charset="0"/>
                <a:ea typeface="Calibri" panose="020F0502020204030204" pitchFamily="34" charset="0"/>
              </a:rPr>
              <a:t>The providers with more than 80% of cases coded the “other” or “unspecified” code as main diagnosis </a:t>
            </a:r>
            <a:endParaRPr lang="fi-FI" sz="1350" dirty="0"/>
          </a:p>
        </p:txBody>
      </p:sp>
    </p:spTree>
    <p:extLst>
      <p:ext uri="{BB962C8B-B14F-4D97-AF65-F5344CB8AC3E}">
        <p14:creationId xmlns:p14="http://schemas.microsoft.com/office/powerpoint/2010/main" val="49114809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Number of diagnosis codes per case</a:t>
            </a:r>
            <a:endParaRPr lang="fi-FI" dirty="0"/>
          </a:p>
        </p:txBody>
      </p:sp>
      <p:sp>
        <p:nvSpPr>
          <p:cNvPr id="3" name="Content Placeholder 2"/>
          <p:cNvSpPr>
            <a:spLocks noGrp="1"/>
          </p:cNvSpPr>
          <p:nvPr>
            <p:ph idx="1"/>
          </p:nvPr>
        </p:nvSpPr>
        <p:spPr/>
        <p:txBody>
          <a:bodyPr/>
          <a:lstStyle/>
          <a:p>
            <a:r>
              <a:rPr lang="fi-FI" sz="2400" dirty="0"/>
              <a:t>It </a:t>
            </a:r>
            <a:r>
              <a:rPr lang="fi-FI" sz="2400" dirty="0" err="1"/>
              <a:t>shows</a:t>
            </a:r>
            <a:r>
              <a:rPr lang="fi-FI" sz="2400" dirty="0"/>
              <a:t> </a:t>
            </a:r>
            <a:r>
              <a:rPr lang="en-US" sz="2400" dirty="0"/>
              <a:t>the severity of patients but also the coding quality (up-coding/down-coding)</a:t>
            </a:r>
          </a:p>
          <a:p>
            <a:r>
              <a:rPr lang="en-US" sz="2400" dirty="0"/>
              <a:t>The number of diagnosis codes </a:t>
            </a:r>
            <a:r>
              <a:rPr lang="en-US" sz="2400" i="1" dirty="0"/>
              <a:t>per</a:t>
            </a:r>
            <a:r>
              <a:rPr lang="en-US" sz="2400" dirty="0"/>
              <a:t> case varies between 1 and 7 and amounts to 1,1 on average, .i.e.</a:t>
            </a:r>
          </a:p>
          <a:p>
            <a:pPr lvl="1"/>
            <a:r>
              <a:rPr lang="en-US" dirty="0"/>
              <a:t>only 10% of all cases have secondary diagnosis codes</a:t>
            </a:r>
            <a:r>
              <a:rPr lang="en-US" dirty="0" smtClean="0"/>
              <a:t> </a:t>
            </a:r>
          </a:p>
          <a:p>
            <a:endParaRPr lang="fi-FI" dirty="0"/>
          </a:p>
        </p:txBody>
      </p:sp>
    </p:spTree>
    <p:extLst>
      <p:ext uri="{BB962C8B-B14F-4D97-AF65-F5344CB8AC3E}">
        <p14:creationId xmlns:p14="http://schemas.microsoft.com/office/powerpoint/2010/main" val="244778694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ICD-10 codes per case, top 20 providers</a:t>
            </a:r>
            <a:endParaRPr lang="fi-FI" dirty="0"/>
          </a:p>
        </p:txBody>
      </p:sp>
      <p:graphicFrame>
        <p:nvGraphicFramePr>
          <p:cNvPr id="8" name="Table 7"/>
          <p:cNvGraphicFramePr>
            <a:graphicFrameLocks noGrp="1"/>
          </p:cNvGraphicFramePr>
          <p:nvPr>
            <p:extLst>
              <p:ext uri="{D42A27DB-BD31-4B8C-83A1-F6EECF244321}">
                <p14:modId xmlns:p14="http://schemas.microsoft.com/office/powerpoint/2010/main" val="3854254022"/>
              </p:ext>
            </p:extLst>
          </p:nvPr>
        </p:nvGraphicFramePr>
        <p:xfrm>
          <a:off x="432748" y="1772816"/>
          <a:ext cx="8507288" cy="4289878"/>
        </p:xfrm>
        <a:graphic>
          <a:graphicData uri="http://schemas.openxmlformats.org/drawingml/2006/table">
            <a:tbl>
              <a:tblPr firstRow="1" firstCol="1" bandRow="1">
                <a:tableStyleId>{5C22544A-7EE6-4342-B048-85BDC9FD1C3A}</a:tableStyleId>
              </a:tblPr>
              <a:tblGrid>
                <a:gridCol w="7620706">
                  <a:extLst>
                    <a:ext uri="{9D8B030D-6E8A-4147-A177-3AD203B41FA5}">
                      <a16:colId xmlns:a16="http://schemas.microsoft.com/office/drawing/2014/main" val="181080301"/>
                    </a:ext>
                  </a:extLst>
                </a:gridCol>
                <a:gridCol w="886582">
                  <a:extLst>
                    <a:ext uri="{9D8B030D-6E8A-4147-A177-3AD203B41FA5}">
                      <a16:colId xmlns:a16="http://schemas.microsoft.com/office/drawing/2014/main" val="1174057708"/>
                    </a:ext>
                  </a:extLst>
                </a:gridCol>
              </a:tblGrid>
              <a:tr h="358818">
                <a:tc>
                  <a:txBody>
                    <a:bodyPr/>
                    <a:lstStyle/>
                    <a:p>
                      <a:pPr>
                        <a:spcAft>
                          <a:spcPts val="0"/>
                        </a:spcAft>
                      </a:pPr>
                      <a:r>
                        <a:rPr lang="en-US" sz="1200">
                          <a:effectLst/>
                        </a:rPr>
                        <a:t>Hospital</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en-US" sz="1200">
                          <a:effectLst/>
                        </a:rPr>
                        <a:t>ICD10 codes per case</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1297718374"/>
                  </a:ext>
                </a:extLst>
              </a:tr>
              <a:tr h="187282">
                <a:tc>
                  <a:txBody>
                    <a:bodyPr/>
                    <a:lstStyle/>
                    <a:p>
                      <a:pPr>
                        <a:spcAft>
                          <a:spcPts val="0"/>
                        </a:spcAft>
                      </a:pPr>
                      <a:r>
                        <a:rPr lang="fi-FI" sz="1200">
                          <a:effectLst/>
                        </a:rPr>
                        <a:t>შპს</a:t>
                      </a:r>
                      <a:r>
                        <a:rPr lang="en-US" sz="1200">
                          <a:effectLst/>
                        </a:rPr>
                        <a:t> ,,</a:t>
                      </a:r>
                      <a:r>
                        <a:rPr lang="fi-FI" sz="1200">
                          <a:effectLst/>
                        </a:rPr>
                        <a:t>გერმანული კლინიკა</a:t>
                      </a:r>
                      <a:r>
                        <a:rPr lang="en-US" sz="1200">
                          <a:effectLst/>
                        </a:rPr>
                        <a:t>"</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en-US" sz="1200">
                          <a:effectLst/>
                        </a:rPr>
                        <a:t>2,0</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4288388426"/>
                  </a:ext>
                </a:extLst>
              </a:tr>
              <a:tr h="187282">
                <a:tc>
                  <a:txBody>
                    <a:bodyPr/>
                    <a:lstStyle/>
                    <a:p>
                      <a:pPr>
                        <a:spcAft>
                          <a:spcPts val="0"/>
                        </a:spcAft>
                      </a:pPr>
                      <a:r>
                        <a:rPr lang="fi-FI" sz="1200">
                          <a:effectLst/>
                        </a:rPr>
                        <a:t>შპს</a:t>
                      </a:r>
                      <a:r>
                        <a:rPr lang="en-US" sz="1200">
                          <a:effectLst/>
                        </a:rPr>
                        <a:t> ,,</a:t>
                      </a:r>
                      <a:r>
                        <a:rPr lang="fi-FI" sz="1200">
                          <a:effectLst/>
                        </a:rPr>
                        <a:t>ენენსი</a:t>
                      </a:r>
                      <a:r>
                        <a:rPr lang="en-US" sz="1200">
                          <a:effectLst/>
                        </a:rPr>
                        <a:t>"</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en-US" sz="1200">
                          <a:effectLst/>
                        </a:rPr>
                        <a:t>2,0</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1403587641"/>
                  </a:ext>
                </a:extLst>
              </a:tr>
              <a:tr h="187282">
                <a:tc>
                  <a:txBody>
                    <a:bodyPr/>
                    <a:lstStyle/>
                    <a:p>
                      <a:pPr>
                        <a:spcAft>
                          <a:spcPts val="0"/>
                        </a:spcAft>
                      </a:pPr>
                      <a:r>
                        <a:rPr lang="fi-FI" sz="1200">
                          <a:effectLst/>
                        </a:rPr>
                        <a:t>შპს თბილისის გულის ცენტრი</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1,8</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2848613929"/>
                  </a:ext>
                </a:extLst>
              </a:tr>
              <a:tr h="187282">
                <a:tc>
                  <a:txBody>
                    <a:bodyPr/>
                    <a:lstStyle/>
                    <a:p>
                      <a:pPr>
                        <a:spcAft>
                          <a:spcPts val="0"/>
                        </a:spcAft>
                      </a:pPr>
                      <a:r>
                        <a:rPr lang="fi-FI" sz="1200">
                          <a:effectLst/>
                        </a:rPr>
                        <a:t>შპს "თვალის კლინიკა ოკულუსმედი".</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1,8</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2374265519"/>
                  </a:ext>
                </a:extLst>
              </a:tr>
              <a:tr h="187282">
                <a:tc>
                  <a:txBody>
                    <a:bodyPr/>
                    <a:lstStyle/>
                    <a:p>
                      <a:pPr>
                        <a:spcAft>
                          <a:spcPts val="0"/>
                        </a:spcAft>
                      </a:pPr>
                      <a:r>
                        <a:rPr lang="fi-FI" sz="1200" dirty="0" err="1">
                          <a:effectLst/>
                        </a:rPr>
                        <a:t>შპს</a:t>
                      </a:r>
                      <a:r>
                        <a:rPr lang="fi-FI" sz="1200" dirty="0">
                          <a:effectLst/>
                        </a:rPr>
                        <a:t> "</a:t>
                      </a:r>
                      <a:r>
                        <a:rPr lang="fi-FI" sz="1200" dirty="0" err="1">
                          <a:effectLst/>
                        </a:rPr>
                        <a:t>სამკურნალო-სადიაგნოსტიკო</a:t>
                      </a:r>
                      <a:r>
                        <a:rPr lang="fi-FI" sz="1200" dirty="0">
                          <a:effectLst/>
                        </a:rPr>
                        <a:t> </a:t>
                      </a:r>
                      <a:r>
                        <a:rPr lang="fi-FI" sz="1200" dirty="0" err="1">
                          <a:effectLst/>
                        </a:rPr>
                        <a:t>ცენტრი</a:t>
                      </a:r>
                      <a:r>
                        <a:rPr lang="fi-FI" sz="1200" dirty="0">
                          <a:effectLst/>
                        </a:rPr>
                        <a:t> </a:t>
                      </a:r>
                      <a:r>
                        <a:rPr lang="fi-FI" sz="1200" dirty="0" err="1">
                          <a:effectLst/>
                        </a:rPr>
                        <a:t>სამგორი</a:t>
                      </a:r>
                      <a:r>
                        <a:rPr lang="fi-FI" sz="1200" dirty="0">
                          <a:effectLst/>
                        </a:rPr>
                        <a:t> </a:t>
                      </a:r>
                      <a:r>
                        <a:rPr lang="fi-FI" sz="1200" dirty="0" err="1">
                          <a:effectLst/>
                        </a:rPr>
                        <a:t>მედი</a:t>
                      </a:r>
                      <a:r>
                        <a:rPr lang="fi-FI" sz="1200" dirty="0">
                          <a:effectLst/>
                        </a:rPr>
                        <a:t>"</a:t>
                      </a:r>
                      <a:endParaRPr lang="fi-FI" sz="1200" dirty="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1,6</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2890634977"/>
                  </a:ext>
                </a:extLst>
              </a:tr>
              <a:tr h="187282">
                <a:tc>
                  <a:txBody>
                    <a:bodyPr/>
                    <a:lstStyle/>
                    <a:p>
                      <a:pPr>
                        <a:spcAft>
                          <a:spcPts val="0"/>
                        </a:spcAft>
                      </a:pPr>
                      <a:r>
                        <a:rPr lang="fi-FI" sz="1200">
                          <a:effectLst/>
                        </a:rPr>
                        <a:t>ა(ა)იპ "ჯო ენის სახელობის სამედიცინო ცენტრი"</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1,5</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502677248"/>
                  </a:ext>
                </a:extLst>
              </a:tr>
              <a:tr h="187282">
                <a:tc>
                  <a:txBody>
                    <a:bodyPr/>
                    <a:lstStyle/>
                    <a:p>
                      <a:pPr>
                        <a:spcAft>
                          <a:spcPts val="0"/>
                        </a:spcAft>
                      </a:pPr>
                      <a:r>
                        <a:rPr lang="fi-FI" sz="1200">
                          <a:effectLst/>
                        </a:rPr>
                        <a:t>შპს მალხაზ კაციაშვილის მრავალპროფილური, გადაუდებელი დახმარების ცენტრი</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1,5</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1882001329"/>
                  </a:ext>
                </a:extLst>
              </a:tr>
              <a:tr h="187282">
                <a:tc>
                  <a:txBody>
                    <a:bodyPr/>
                    <a:lstStyle/>
                    <a:p>
                      <a:pPr>
                        <a:spcAft>
                          <a:spcPts val="0"/>
                        </a:spcAft>
                      </a:pPr>
                      <a:r>
                        <a:rPr lang="fi-FI" sz="1200">
                          <a:effectLst/>
                        </a:rPr>
                        <a:t>შპს გადაუდებელი ნევროლოგიის კლინიკა ნევროლოგი</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1,5</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3308711989"/>
                  </a:ext>
                </a:extLst>
              </a:tr>
              <a:tr h="187282">
                <a:tc>
                  <a:txBody>
                    <a:bodyPr/>
                    <a:lstStyle/>
                    <a:p>
                      <a:pPr>
                        <a:spcAft>
                          <a:spcPts val="0"/>
                        </a:spcAft>
                      </a:pPr>
                      <a:r>
                        <a:rPr lang="fi-FI" sz="1200">
                          <a:effectLst/>
                        </a:rPr>
                        <a:t>შპს წინამძღვრიშვილის სახელობის კარდიოლოგიის ცენტრი (გერმანულ-ქართული კლინიკა)</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1,5</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4245532470"/>
                  </a:ext>
                </a:extLst>
              </a:tr>
              <a:tr h="187282">
                <a:tc>
                  <a:txBody>
                    <a:bodyPr/>
                    <a:lstStyle/>
                    <a:p>
                      <a:pPr>
                        <a:spcAft>
                          <a:spcPts val="0"/>
                        </a:spcAft>
                      </a:pPr>
                      <a:r>
                        <a:rPr lang="fi-FI" sz="1200">
                          <a:effectLst/>
                        </a:rPr>
                        <a:t>შპს წმინდა მიქაელ მთავარანგელოზის სახელობის მრავალპროფილიანი კლინიკური საავადმყოფო</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1,5</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1262806159"/>
                  </a:ext>
                </a:extLst>
              </a:tr>
              <a:tr h="187282">
                <a:tc>
                  <a:txBody>
                    <a:bodyPr/>
                    <a:lstStyle/>
                    <a:p>
                      <a:pPr>
                        <a:spcAft>
                          <a:spcPts val="0"/>
                        </a:spcAft>
                      </a:pPr>
                      <a:r>
                        <a:rPr lang="fi-FI" sz="1200" dirty="0" err="1">
                          <a:effectLst/>
                        </a:rPr>
                        <a:t>ს.ს</a:t>
                      </a:r>
                      <a:r>
                        <a:rPr lang="fi-FI" sz="1200" dirty="0">
                          <a:effectLst/>
                        </a:rPr>
                        <a:t> </a:t>
                      </a:r>
                      <a:r>
                        <a:rPr lang="fi-FI" sz="1200" dirty="0" err="1">
                          <a:effectLst/>
                        </a:rPr>
                        <a:t>სამედიცინო</a:t>
                      </a:r>
                      <a:r>
                        <a:rPr lang="fi-FI" sz="1200" dirty="0">
                          <a:effectLst/>
                        </a:rPr>
                        <a:t> </a:t>
                      </a:r>
                      <a:r>
                        <a:rPr lang="fi-FI" sz="1200" dirty="0" err="1">
                          <a:effectLst/>
                        </a:rPr>
                        <a:t>კორპორაცია</a:t>
                      </a:r>
                      <a:r>
                        <a:rPr lang="fi-FI" sz="1200" dirty="0">
                          <a:effectLst/>
                        </a:rPr>
                        <a:t> </a:t>
                      </a:r>
                      <a:r>
                        <a:rPr lang="fi-FI" sz="1200" dirty="0" err="1">
                          <a:effectLst/>
                        </a:rPr>
                        <a:t>ევექსი-ქუთაისის</a:t>
                      </a:r>
                      <a:r>
                        <a:rPr lang="fi-FI" sz="1200" dirty="0">
                          <a:effectLst/>
                        </a:rPr>
                        <a:t> </a:t>
                      </a:r>
                      <a:r>
                        <a:rPr lang="fi-FI" sz="1200" dirty="0" err="1">
                          <a:effectLst/>
                        </a:rPr>
                        <a:t>რეფერალური</a:t>
                      </a:r>
                      <a:r>
                        <a:rPr lang="fi-FI" sz="1200" dirty="0">
                          <a:effectLst/>
                        </a:rPr>
                        <a:t> </a:t>
                      </a:r>
                      <a:r>
                        <a:rPr lang="fi-FI" sz="1200" dirty="0" err="1">
                          <a:effectLst/>
                        </a:rPr>
                        <a:t>ჰოსპიტალი</a:t>
                      </a:r>
                      <a:endParaRPr lang="fi-FI" sz="1200" dirty="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1,5</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3333213483"/>
                  </a:ext>
                </a:extLst>
              </a:tr>
              <a:tr h="187282">
                <a:tc>
                  <a:txBody>
                    <a:bodyPr/>
                    <a:lstStyle/>
                    <a:p>
                      <a:pPr>
                        <a:spcAft>
                          <a:spcPts val="0"/>
                        </a:spcAft>
                      </a:pPr>
                      <a:r>
                        <a:rPr lang="fi-FI" sz="1200">
                          <a:effectLst/>
                        </a:rPr>
                        <a:t>შპს ო.ჩხობაძის სახელობის ინვალიდთა და ხანდაზმულთა სამკურნალო-სარეაბილიტაციო კლინიკური ცენტრი</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1,4</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1228411877"/>
                  </a:ext>
                </a:extLst>
              </a:tr>
              <a:tr h="187282">
                <a:tc>
                  <a:txBody>
                    <a:bodyPr/>
                    <a:lstStyle/>
                    <a:p>
                      <a:pPr>
                        <a:spcAft>
                          <a:spcPts val="0"/>
                        </a:spcAft>
                      </a:pPr>
                      <a:r>
                        <a:rPr lang="fi-FI" sz="1200">
                          <a:effectLst/>
                        </a:rPr>
                        <a:t>შპს ,,უნიქალმედი"</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1,4</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3435715894"/>
                  </a:ext>
                </a:extLst>
              </a:tr>
              <a:tr h="187282">
                <a:tc>
                  <a:txBody>
                    <a:bodyPr/>
                    <a:lstStyle/>
                    <a:p>
                      <a:pPr>
                        <a:spcAft>
                          <a:spcPts val="0"/>
                        </a:spcAft>
                      </a:pPr>
                      <a:r>
                        <a:rPr lang="fi-FI" sz="1200">
                          <a:effectLst/>
                        </a:rPr>
                        <a:t>შპს დიაგნოსტიკური სერვისი</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1,4</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3258212384"/>
                  </a:ext>
                </a:extLst>
              </a:tr>
              <a:tr h="187282">
                <a:tc>
                  <a:txBody>
                    <a:bodyPr/>
                    <a:lstStyle/>
                    <a:p>
                      <a:pPr>
                        <a:spcAft>
                          <a:spcPts val="0"/>
                        </a:spcAft>
                      </a:pPr>
                      <a:r>
                        <a:rPr lang="fi-FI" sz="1200">
                          <a:effectLst/>
                        </a:rPr>
                        <a:t>შპს პირველი კლინიკური შპს</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1,4</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1780866683"/>
                  </a:ext>
                </a:extLst>
              </a:tr>
              <a:tr h="187282">
                <a:tc>
                  <a:txBody>
                    <a:bodyPr/>
                    <a:lstStyle/>
                    <a:p>
                      <a:pPr>
                        <a:spcAft>
                          <a:spcPts val="0"/>
                        </a:spcAft>
                      </a:pPr>
                      <a:r>
                        <a:rPr lang="fi-FI" sz="1200">
                          <a:effectLst/>
                        </a:rPr>
                        <a:t>შპს პირველი საავადმყოფო</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1,4</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317259029"/>
                  </a:ext>
                </a:extLst>
              </a:tr>
              <a:tr h="187282">
                <a:tc>
                  <a:txBody>
                    <a:bodyPr/>
                    <a:lstStyle/>
                    <a:p>
                      <a:pPr>
                        <a:spcAft>
                          <a:spcPts val="0"/>
                        </a:spcAft>
                      </a:pPr>
                      <a:r>
                        <a:rPr lang="fi-FI" sz="1200">
                          <a:effectLst/>
                        </a:rPr>
                        <a:t>შ.პ.ს "ლანცეტი"</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1,4</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1210330784"/>
                  </a:ext>
                </a:extLst>
              </a:tr>
              <a:tr h="187282">
                <a:tc>
                  <a:txBody>
                    <a:bodyPr/>
                    <a:lstStyle/>
                    <a:p>
                      <a:pPr>
                        <a:spcAft>
                          <a:spcPts val="0"/>
                        </a:spcAft>
                      </a:pPr>
                      <a:r>
                        <a:rPr lang="fi-FI" sz="1200">
                          <a:effectLst/>
                        </a:rPr>
                        <a:t>სს კ. ერისთავის სახელობის ექსპერიმენტული და კლინიკური ქირურგიის ეროვნული ცენტრი</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1,4</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377178796"/>
                  </a:ext>
                </a:extLst>
              </a:tr>
              <a:tr h="187282">
                <a:tc>
                  <a:txBody>
                    <a:bodyPr/>
                    <a:lstStyle/>
                    <a:p>
                      <a:pPr>
                        <a:spcAft>
                          <a:spcPts val="0"/>
                        </a:spcAft>
                      </a:pPr>
                      <a:r>
                        <a:rPr lang="fi-FI" sz="1200">
                          <a:effectLst/>
                        </a:rPr>
                        <a:t>შპს ,, მცხეთის სამედიცინო ცენტრი"</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1,4</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3304726060"/>
                  </a:ext>
                </a:extLst>
              </a:tr>
              <a:tr h="187282">
                <a:tc>
                  <a:txBody>
                    <a:bodyPr/>
                    <a:lstStyle/>
                    <a:p>
                      <a:pPr>
                        <a:spcAft>
                          <a:spcPts val="0"/>
                        </a:spcAft>
                      </a:pPr>
                      <a:r>
                        <a:rPr lang="fi-FI" sz="1200">
                          <a:effectLst/>
                        </a:rPr>
                        <a:t>შპს "აკად. გ. ჩაფიძის სახელობის გადაუდებელი კარდიოლოგიის ცენტრი"</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dirty="0">
                          <a:effectLst/>
                        </a:rPr>
                        <a:t>1,4</a:t>
                      </a:r>
                      <a:endParaRPr lang="fi-FI" sz="1200" dirty="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3535778004"/>
                  </a:ext>
                </a:extLst>
              </a:tr>
            </a:tbl>
          </a:graphicData>
        </a:graphic>
      </p:graphicFrame>
    </p:spTree>
    <p:extLst>
      <p:ext uri="{BB962C8B-B14F-4D97-AF65-F5344CB8AC3E}">
        <p14:creationId xmlns:p14="http://schemas.microsoft.com/office/powerpoint/2010/main" val="20226758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Nordic </a:t>
            </a:r>
            <a:r>
              <a:rPr lang="fi-FI" dirty="0" err="1" smtClean="0"/>
              <a:t>casemix</a:t>
            </a:r>
            <a:r>
              <a:rPr lang="fi-FI" dirty="0" smtClean="0"/>
              <a:t> </a:t>
            </a:r>
            <a:r>
              <a:rPr lang="fi-FI" dirty="0" err="1" smtClean="0"/>
              <a:t>system</a:t>
            </a:r>
            <a:r>
              <a:rPr lang="fi-FI" dirty="0" smtClean="0"/>
              <a:t> (</a:t>
            </a:r>
            <a:r>
              <a:rPr lang="fi-FI" dirty="0" err="1" smtClean="0"/>
              <a:t>NordDRG</a:t>
            </a:r>
            <a:r>
              <a:rPr lang="fi-FI" dirty="0" smtClean="0"/>
              <a:t>)</a:t>
            </a:r>
            <a:endParaRPr lang="fi-FI" dirty="0"/>
          </a:p>
        </p:txBody>
      </p:sp>
      <p:sp>
        <p:nvSpPr>
          <p:cNvPr id="3" name="Content Placeholder 2"/>
          <p:cNvSpPr>
            <a:spLocks noGrp="1"/>
          </p:cNvSpPr>
          <p:nvPr>
            <p:ph idx="1"/>
          </p:nvPr>
        </p:nvSpPr>
        <p:spPr/>
        <p:txBody>
          <a:bodyPr>
            <a:normAutofit fontScale="92500" lnSpcReduction="10000"/>
          </a:bodyPr>
          <a:lstStyle/>
          <a:p>
            <a:r>
              <a:rPr lang="en-US" dirty="0" err="1"/>
              <a:t>NordDRG</a:t>
            </a:r>
            <a:r>
              <a:rPr lang="en-US" dirty="0"/>
              <a:t> is a DRG grouper which emulates HCFA-DRG version 12 using definitions based on ICD-10 and NCSP (the NOMESCO Classification of Surgical Procedures</a:t>
            </a:r>
            <a:r>
              <a:rPr lang="en-US" dirty="0" smtClean="0"/>
              <a:t>)</a:t>
            </a:r>
          </a:p>
          <a:p>
            <a:r>
              <a:rPr lang="en-US" dirty="0" smtClean="0"/>
              <a:t>The </a:t>
            </a:r>
            <a:r>
              <a:rPr lang="en-US" dirty="0"/>
              <a:t>first grouper was completed in </a:t>
            </a:r>
            <a:r>
              <a:rPr lang="en-US" dirty="0" smtClean="0"/>
              <a:t>1996</a:t>
            </a:r>
          </a:p>
          <a:p>
            <a:r>
              <a:rPr lang="en-US" dirty="0" smtClean="0"/>
              <a:t>The </a:t>
            </a:r>
            <a:r>
              <a:rPr lang="en-US" dirty="0"/>
              <a:t>grouper is updated yearly according to the </a:t>
            </a:r>
            <a:r>
              <a:rPr lang="en-US" dirty="0" err="1"/>
              <a:t>NordDRG</a:t>
            </a:r>
            <a:r>
              <a:rPr lang="en-US" dirty="0"/>
              <a:t> maintenance </a:t>
            </a:r>
            <a:r>
              <a:rPr lang="en-US" dirty="0" smtClean="0"/>
              <a:t>process</a:t>
            </a:r>
          </a:p>
          <a:p>
            <a:r>
              <a:rPr lang="en-US" dirty="0" smtClean="0"/>
              <a:t>Nordic </a:t>
            </a:r>
            <a:r>
              <a:rPr lang="en-US" dirty="0" err="1" smtClean="0"/>
              <a:t>Casemix</a:t>
            </a:r>
            <a:r>
              <a:rPr lang="en-US" dirty="0" smtClean="0"/>
              <a:t> Centre coordinates the maintenance, updating and further development of the </a:t>
            </a:r>
            <a:r>
              <a:rPr lang="en-US" dirty="0" err="1" smtClean="0"/>
              <a:t>NordDRG</a:t>
            </a:r>
            <a:r>
              <a:rPr lang="en-US" dirty="0" smtClean="0"/>
              <a:t> system</a:t>
            </a:r>
          </a:p>
          <a:p>
            <a:endParaRPr lang="fi-FI" dirty="0"/>
          </a:p>
        </p:txBody>
      </p:sp>
      <p:sp>
        <p:nvSpPr>
          <p:cNvPr id="4" name="Date Placeholder 3"/>
          <p:cNvSpPr>
            <a:spLocks noGrp="1"/>
          </p:cNvSpPr>
          <p:nvPr>
            <p:ph type="dt" sz="half" idx="10"/>
          </p:nvPr>
        </p:nvSpPr>
        <p:spPr/>
        <p:txBody>
          <a:bodyPr/>
          <a:lstStyle/>
          <a:p>
            <a:fld id="{19351E85-1F4E-443B-838C-2E0AB69891F8}" type="datetime1">
              <a:rPr lang="en-US" smtClean="0"/>
              <a:t>9/10/2018</a:t>
            </a:fld>
            <a:endParaRPr lang="fi-FI"/>
          </a:p>
        </p:txBody>
      </p:sp>
      <p:sp>
        <p:nvSpPr>
          <p:cNvPr id="5" name="Slide Number Placeholder 4"/>
          <p:cNvSpPr>
            <a:spLocks noGrp="1"/>
          </p:cNvSpPr>
          <p:nvPr>
            <p:ph type="sldNum" sz="quarter" idx="12"/>
          </p:nvPr>
        </p:nvSpPr>
        <p:spPr/>
        <p:txBody>
          <a:bodyPr/>
          <a:lstStyle/>
          <a:p>
            <a:fld id="{203E47EE-5BCF-4F3F-829E-764D790812B3}" type="slidenum">
              <a:rPr lang="fi-FI" smtClean="0"/>
              <a:t>3</a:t>
            </a:fld>
            <a:endParaRPr lang="fi-FI"/>
          </a:p>
        </p:txBody>
      </p:sp>
    </p:spTree>
    <p:extLst>
      <p:ext uri="{BB962C8B-B14F-4D97-AF65-F5344CB8AC3E}">
        <p14:creationId xmlns:p14="http://schemas.microsoft.com/office/powerpoint/2010/main" val="225456151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Number of NCSP codes per case</a:t>
            </a:r>
            <a:endParaRPr lang="fi-FI" dirty="0"/>
          </a:p>
        </p:txBody>
      </p:sp>
      <p:sp>
        <p:nvSpPr>
          <p:cNvPr id="3" name="Content Placeholder 2"/>
          <p:cNvSpPr>
            <a:spLocks noGrp="1"/>
          </p:cNvSpPr>
          <p:nvPr>
            <p:ph idx="1"/>
          </p:nvPr>
        </p:nvSpPr>
        <p:spPr/>
        <p:txBody>
          <a:bodyPr>
            <a:normAutofit/>
          </a:bodyPr>
          <a:lstStyle/>
          <a:p>
            <a:r>
              <a:rPr lang="en-US" sz="2400" dirty="0"/>
              <a:t>56 741 cases with surgical activity (52% of all cases)</a:t>
            </a:r>
          </a:p>
          <a:p>
            <a:pPr lvl="1"/>
            <a:r>
              <a:rPr lang="en-US" sz="2100" dirty="0"/>
              <a:t>Cases with at least one NCSP code from main chapters (</a:t>
            </a:r>
            <a:r>
              <a:rPr lang="en-GB" sz="2100" dirty="0"/>
              <a:t>A-H, J-N, P-Q) </a:t>
            </a:r>
          </a:p>
          <a:p>
            <a:r>
              <a:rPr lang="en-US" sz="2400" dirty="0"/>
              <a:t>The number of NCSP codes </a:t>
            </a:r>
            <a:r>
              <a:rPr lang="en-US" sz="2400" i="1" dirty="0"/>
              <a:t>per</a:t>
            </a:r>
            <a:r>
              <a:rPr lang="en-US" sz="2400" dirty="0"/>
              <a:t> case ranges from 1 to 6, an average of 1,1 NCSP codes per case</a:t>
            </a:r>
            <a:endParaRPr lang="fi-FI" sz="2400" dirty="0"/>
          </a:p>
        </p:txBody>
      </p:sp>
    </p:spTree>
    <p:extLst>
      <p:ext uri="{BB962C8B-B14F-4D97-AF65-F5344CB8AC3E}">
        <p14:creationId xmlns:p14="http://schemas.microsoft.com/office/powerpoint/2010/main" val="288893227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NCSP codes per case, top 20 providers</a:t>
            </a:r>
            <a:endParaRPr lang="fi-FI" dirty="0"/>
          </a:p>
        </p:txBody>
      </p:sp>
      <p:graphicFrame>
        <p:nvGraphicFramePr>
          <p:cNvPr id="4" name="Table 3"/>
          <p:cNvGraphicFramePr>
            <a:graphicFrameLocks noGrp="1"/>
          </p:cNvGraphicFramePr>
          <p:nvPr>
            <p:extLst>
              <p:ext uri="{D42A27DB-BD31-4B8C-83A1-F6EECF244321}">
                <p14:modId xmlns:p14="http://schemas.microsoft.com/office/powerpoint/2010/main" val="629138435"/>
              </p:ext>
            </p:extLst>
          </p:nvPr>
        </p:nvGraphicFramePr>
        <p:xfrm>
          <a:off x="323528" y="1628794"/>
          <a:ext cx="8568951" cy="4752537"/>
        </p:xfrm>
        <a:graphic>
          <a:graphicData uri="http://schemas.openxmlformats.org/drawingml/2006/table">
            <a:tbl>
              <a:tblPr firstRow="1" firstCol="1" bandRow="1">
                <a:tableStyleId>{5C22544A-7EE6-4342-B048-85BDC9FD1C3A}</a:tableStyleId>
              </a:tblPr>
              <a:tblGrid>
                <a:gridCol w="7704856">
                  <a:extLst>
                    <a:ext uri="{9D8B030D-6E8A-4147-A177-3AD203B41FA5}">
                      <a16:colId xmlns:a16="http://schemas.microsoft.com/office/drawing/2014/main" val="2634916371"/>
                    </a:ext>
                  </a:extLst>
                </a:gridCol>
                <a:gridCol w="864095">
                  <a:extLst>
                    <a:ext uri="{9D8B030D-6E8A-4147-A177-3AD203B41FA5}">
                      <a16:colId xmlns:a16="http://schemas.microsoft.com/office/drawing/2014/main" val="2199644078"/>
                    </a:ext>
                  </a:extLst>
                </a:gridCol>
              </a:tblGrid>
              <a:tr h="401133">
                <a:tc>
                  <a:txBody>
                    <a:bodyPr/>
                    <a:lstStyle/>
                    <a:p>
                      <a:pPr>
                        <a:spcAft>
                          <a:spcPts val="0"/>
                        </a:spcAft>
                      </a:pPr>
                      <a:r>
                        <a:rPr lang="fi-FI" sz="1200" dirty="0" err="1">
                          <a:effectLst/>
                        </a:rPr>
                        <a:t>Hospital</a:t>
                      </a:r>
                      <a:endParaRPr lang="fi-FI" sz="1200" dirty="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en-US" sz="1200">
                          <a:effectLst/>
                        </a:rPr>
                        <a:t>NCSP codes per case</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3679410781"/>
                  </a:ext>
                </a:extLst>
              </a:tr>
              <a:tr h="207909">
                <a:tc>
                  <a:txBody>
                    <a:bodyPr/>
                    <a:lstStyle/>
                    <a:p>
                      <a:pPr>
                        <a:spcAft>
                          <a:spcPts val="0"/>
                        </a:spcAft>
                      </a:pPr>
                      <a:r>
                        <a:rPr lang="fi-FI" sz="1200">
                          <a:effectLst/>
                        </a:rPr>
                        <a:t>შპს "ანგიოლოგია-ანგიოქირურგიის აკადემიური კლინიკა"</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3,9</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1203908428"/>
                  </a:ext>
                </a:extLst>
              </a:tr>
              <a:tr h="207909">
                <a:tc>
                  <a:txBody>
                    <a:bodyPr/>
                    <a:lstStyle/>
                    <a:p>
                      <a:pPr>
                        <a:spcAft>
                          <a:spcPts val="0"/>
                        </a:spcAft>
                      </a:pPr>
                      <a:r>
                        <a:rPr lang="fi-FI" sz="1200">
                          <a:effectLst/>
                        </a:rPr>
                        <a:t>შპს სხივური მედიცინის ცენტრი</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2,3</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953838236"/>
                  </a:ext>
                </a:extLst>
              </a:tr>
              <a:tr h="207909">
                <a:tc>
                  <a:txBody>
                    <a:bodyPr/>
                    <a:lstStyle/>
                    <a:p>
                      <a:pPr>
                        <a:spcAft>
                          <a:spcPts val="0"/>
                        </a:spcAft>
                      </a:pPr>
                      <a:r>
                        <a:rPr lang="fi-FI" sz="1200">
                          <a:effectLst/>
                        </a:rPr>
                        <a:t>შპს აკადემიკოს ვახტანგ ბოჭორიშვილის კლინიკა.</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2,2</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3323348281"/>
                  </a:ext>
                </a:extLst>
              </a:tr>
              <a:tr h="207909">
                <a:tc>
                  <a:txBody>
                    <a:bodyPr/>
                    <a:lstStyle/>
                    <a:p>
                      <a:pPr>
                        <a:spcAft>
                          <a:spcPts val="0"/>
                        </a:spcAft>
                      </a:pPr>
                      <a:r>
                        <a:rPr lang="fi-FI" sz="1200">
                          <a:effectLst/>
                        </a:rPr>
                        <a:t>ა(ა)იპ კახეთი-იონი</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2,0</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2065961882"/>
                  </a:ext>
                </a:extLst>
              </a:tr>
              <a:tr h="207909">
                <a:tc>
                  <a:txBody>
                    <a:bodyPr/>
                    <a:lstStyle/>
                    <a:p>
                      <a:pPr>
                        <a:spcAft>
                          <a:spcPts val="0"/>
                        </a:spcAft>
                      </a:pPr>
                      <a:r>
                        <a:rPr lang="fi-FI" sz="1200">
                          <a:effectLst/>
                        </a:rPr>
                        <a:t>შპს მედულა - ქიმიოთერაპიის და იმუნოთერაპიის კლინიკა</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1,8</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1959351294"/>
                  </a:ext>
                </a:extLst>
              </a:tr>
              <a:tr h="207909">
                <a:tc>
                  <a:txBody>
                    <a:bodyPr/>
                    <a:lstStyle/>
                    <a:p>
                      <a:pPr>
                        <a:spcAft>
                          <a:spcPts val="0"/>
                        </a:spcAft>
                      </a:pPr>
                      <a:r>
                        <a:rPr lang="fi-FI" sz="1200">
                          <a:effectLst/>
                        </a:rPr>
                        <a:t>ერთობლივი საქმიანობის ამხანაგობა "რადიოთერაპია ბათუმი"</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1,8</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1488860917"/>
                  </a:ext>
                </a:extLst>
              </a:tr>
              <a:tr h="207909">
                <a:tc>
                  <a:txBody>
                    <a:bodyPr/>
                    <a:lstStyle/>
                    <a:p>
                      <a:pPr>
                        <a:spcAft>
                          <a:spcPts val="0"/>
                        </a:spcAft>
                      </a:pPr>
                      <a:r>
                        <a:rPr lang="fi-FI" sz="1200">
                          <a:effectLst/>
                        </a:rPr>
                        <a:t>შპს მედი ქლაბ ჯორჯია</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1,8</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886414132"/>
                  </a:ext>
                </a:extLst>
              </a:tr>
              <a:tr h="207909">
                <a:tc>
                  <a:txBody>
                    <a:bodyPr/>
                    <a:lstStyle/>
                    <a:p>
                      <a:pPr>
                        <a:spcAft>
                          <a:spcPts val="0"/>
                        </a:spcAft>
                      </a:pPr>
                      <a:r>
                        <a:rPr lang="fi-FI" sz="1200">
                          <a:effectLst/>
                        </a:rPr>
                        <a:t>შპს ჯანმრთელობის ცენტრი</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1,7</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482100136"/>
                  </a:ext>
                </a:extLst>
              </a:tr>
              <a:tr h="207909">
                <a:tc>
                  <a:txBody>
                    <a:bodyPr/>
                    <a:lstStyle/>
                    <a:p>
                      <a:pPr>
                        <a:spcAft>
                          <a:spcPts val="0"/>
                        </a:spcAft>
                      </a:pPr>
                      <a:r>
                        <a:rPr lang="fi-FI" sz="1200">
                          <a:effectLst/>
                        </a:rPr>
                        <a:t>შპს "ღია გული"</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1,7</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3713690643"/>
                  </a:ext>
                </a:extLst>
              </a:tr>
              <a:tr h="207909">
                <a:tc>
                  <a:txBody>
                    <a:bodyPr/>
                    <a:lstStyle/>
                    <a:p>
                      <a:pPr>
                        <a:spcAft>
                          <a:spcPts val="0"/>
                        </a:spcAft>
                      </a:pPr>
                      <a:r>
                        <a:rPr lang="fi-FI" sz="1200">
                          <a:effectLst/>
                        </a:rPr>
                        <a:t>შპს ,,ახალი სამედიცინო ცენტრი"</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1,7</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3297087306"/>
                  </a:ext>
                </a:extLst>
              </a:tr>
              <a:tr h="207909">
                <a:tc>
                  <a:txBody>
                    <a:bodyPr/>
                    <a:lstStyle/>
                    <a:p>
                      <a:pPr>
                        <a:spcAft>
                          <a:spcPts val="0"/>
                        </a:spcAft>
                      </a:pPr>
                      <a:r>
                        <a:rPr lang="fi-FI" sz="1200">
                          <a:effectLst/>
                        </a:rPr>
                        <a:t>შპს წმინდა მიქაელ მთავარანგელოზის სახელობის მრავალპროფილიანი კლინიკური საავადმყოფო</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1,7</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201720885"/>
                  </a:ext>
                </a:extLst>
              </a:tr>
              <a:tr h="207909">
                <a:tc>
                  <a:txBody>
                    <a:bodyPr/>
                    <a:lstStyle/>
                    <a:p>
                      <a:pPr>
                        <a:spcAft>
                          <a:spcPts val="0"/>
                        </a:spcAft>
                      </a:pPr>
                      <a:r>
                        <a:rPr lang="fi-FI" sz="1200">
                          <a:effectLst/>
                        </a:rPr>
                        <a:t>სს კ. ერისთავის სახელობის ექსპერიმენტული და კლინიკური ქირურგიის ეროვნული ცენტრი</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1,6</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3065231585"/>
                  </a:ext>
                </a:extLst>
              </a:tr>
              <a:tr h="207909">
                <a:tc>
                  <a:txBody>
                    <a:bodyPr/>
                    <a:lstStyle/>
                    <a:p>
                      <a:pPr>
                        <a:spcAft>
                          <a:spcPts val="0"/>
                        </a:spcAft>
                      </a:pPr>
                      <a:r>
                        <a:rPr lang="fi-FI" sz="1200">
                          <a:effectLst/>
                        </a:rPr>
                        <a:t>შპს კარდიოლოგიური კლინიკა გული</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1,6</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2105615410"/>
                  </a:ext>
                </a:extLst>
              </a:tr>
              <a:tr h="207909">
                <a:tc>
                  <a:txBody>
                    <a:bodyPr/>
                    <a:lstStyle/>
                    <a:p>
                      <a:pPr>
                        <a:spcAft>
                          <a:spcPts val="0"/>
                        </a:spcAft>
                      </a:pPr>
                      <a:r>
                        <a:rPr lang="fi-FI" sz="1200">
                          <a:effectLst/>
                        </a:rPr>
                        <a:t>ა(ა)იპ "ჯო ენის სახელობის სამედიცინო ცენტრი"</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1,6</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2383052518"/>
                  </a:ext>
                </a:extLst>
              </a:tr>
              <a:tr h="207909">
                <a:tc>
                  <a:txBody>
                    <a:bodyPr/>
                    <a:lstStyle/>
                    <a:p>
                      <a:pPr>
                        <a:spcAft>
                          <a:spcPts val="0"/>
                        </a:spcAft>
                      </a:pPr>
                      <a:r>
                        <a:rPr lang="fi-FI" sz="1200">
                          <a:effectLst/>
                        </a:rPr>
                        <a:t>შპს „თბილისის გულისა და სისხლძარღვთა კლინიკა“</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1,6</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2455542651"/>
                  </a:ext>
                </a:extLst>
              </a:tr>
              <a:tr h="207909">
                <a:tc>
                  <a:txBody>
                    <a:bodyPr/>
                    <a:lstStyle/>
                    <a:p>
                      <a:pPr>
                        <a:spcAft>
                          <a:spcPts val="0"/>
                        </a:spcAft>
                      </a:pPr>
                      <a:r>
                        <a:rPr lang="fi-FI" sz="1200">
                          <a:effectLst/>
                        </a:rPr>
                        <a:t>შპს "ისრაელი-საქართველოს სამედიცინო კვლევითი კლინიკა ჰელსიკორი"</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1,5</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4079505697"/>
                  </a:ext>
                </a:extLst>
              </a:tr>
              <a:tr h="207909">
                <a:tc>
                  <a:txBody>
                    <a:bodyPr/>
                    <a:lstStyle/>
                    <a:p>
                      <a:pPr>
                        <a:spcAft>
                          <a:spcPts val="0"/>
                        </a:spcAft>
                      </a:pPr>
                      <a:r>
                        <a:rPr lang="fi-FI" sz="1200">
                          <a:effectLst/>
                        </a:rPr>
                        <a:t>შპს "იკამედი ფოთი"</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1,5</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3938467505"/>
                  </a:ext>
                </a:extLst>
              </a:tr>
              <a:tr h="401133">
                <a:tc>
                  <a:txBody>
                    <a:bodyPr/>
                    <a:lstStyle/>
                    <a:p>
                      <a:pPr>
                        <a:spcAft>
                          <a:spcPts val="0"/>
                        </a:spcAft>
                      </a:pPr>
                      <a:r>
                        <a:rPr lang="fi-FI" sz="1200">
                          <a:effectLst/>
                        </a:rPr>
                        <a:t>შპს ო.ჩხობაძის სახელობის ინვალიდთა და ხანდაზმულთა სამკურნალო-სარეაბილიტაციო კლინიკური ცენტრი</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1,4</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2350432066"/>
                  </a:ext>
                </a:extLst>
              </a:tr>
              <a:tr h="207909">
                <a:tc>
                  <a:txBody>
                    <a:bodyPr/>
                    <a:lstStyle/>
                    <a:p>
                      <a:pPr>
                        <a:spcAft>
                          <a:spcPts val="0"/>
                        </a:spcAft>
                      </a:pPr>
                      <a:r>
                        <a:rPr lang="fi-FI" sz="1200">
                          <a:effectLst/>
                        </a:rPr>
                        <a:t>შ.პ.ს. კარდიოლოგიური კლინიკა "გული"</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1,4</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3624559614"/>
                  </a:ext>
                </a:extLst>
              </a:tr>
              <a:tr h="207909">
                <a:tc>
                  <a:txBody>
                    <a:bodyPr/>
                    <a:lstStyle/>
                    <a:p>
                      <a:pPr>
                        <a:spcAft>
                          <a:spcPts val="0"/>
                        </a:spcAft>
                      </a:pPr>
                      <a:r>
                        <a:rPr lang="fi-FI" sz="1200" dirty="0" err="1">
                          <a:effectLst/>
                        </a:rPr>
                        <a:t>შპს</a:t>
                      </a:r>
                      <a:r>
                        <a:rPr lang="fi-FI" sz="1200" dirty="0">
                          <a:effectLst/>
                        </a:rPr>
                        <a:t> "</a:t>
                      </a:r>
                      <a:r>
                        <a:rPr lang="fi-FI" sz="1200" dirty="0" err="1">
                          <a:effectLst/>
                        </a:rPr>
                        <a:t>მარნეკორი</a:t>
                      </a:r>
                      <a:r>
                        <a:rPr lang="fi-FI" sz="1200" dirty="0">
                          <a:effectLst/>
                        </a:rPr>
                        <a:t>"</a:t>
                      </a:r>
                      <a:endParaRPr lang="fi-FI" sz="1200" dirty="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dirty="0">
                          <a:effectLst/>
                        </a:rPr>
                        <a:t>1,4</a:t>
                      </a:r>
                      <a:endParaRPr lang="fi-FI" sz="1200" dirty="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val="3905746942"/>
                  </a:ext>
                </a:extLst>
              </a:tr>
            </a:tbl>
          </a:graphicData>
        </a:graphic>
      </p:graphicFrame>
    </p:spTree>
    <p:extLst>
      <p:ext uri="{BB962C8B-B14F-4D97-AF65-F5344CB8AC3E}">
        <p14:creationId xmlns:p14="http://schemas.microsoft.com/office/powerpoint/2010/main" val="92019220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a:t>
            </a:r>
            <a:endParaRPr lang="en-US" dirty="0"/>
          </a:p>
        </p:txBody>
      </p:sp>
      <p:sp>
        <p:nvSpPr>
          <p:cNvPr id="5" name="Content Placeholder 4"/>
          <p:cNvSpPr>
            <a:spLocks noGrp="1"/>
          </p:cNvSpPr>
          <p:nvPr>
            <p:ph idx="1"/>
          </p:nvPr>
        </p:nvSpPr>
        <p:spPr>
          <a:xfrm>
            <a:off x="457200" y="1600200"/>
            <a:ext cx="8291264" cy="4756150"/>
          </a:xfrm>
        </p:spPr>
        <p:txBody>
          <a:bodyPr>
            <a:normAutofit lnSpcReduction="10000"/>
          </a:bodyPr>
          <a:lstStyle/>
          <a:p>
            <a:r>
              <a:rPr lang="en-US" dirty="0" smtClean="0"/>
              <a:t>Based on the analysis, SSA’s invoicing data is suitable for: </a:t>
            </a:r>
          </a:p>
          <a:p>
            <a:pPr lvl="1"/>
            <a:r>
              <a:rPr lang="en-US" dirty="0" smtClean="0"/>
              <a:t>introducing DRGs and setting tariffs</a:t>
            </a:r>
          </a:p>
          <a:p>
            <a:pPr lvl="1"/>
            <a:r>
              <a:rPr lang="en-US" dirty="0" smtClean="0"/>
              <a:t>developing </a:t>
            </a:r>
            <a:r>
              <a:rPr lang="en-US" dirty="0"/>
              <a:t>the monitoring and reporting system</a:t>
            </a:r>
            <a:endParaRPr lang="en-US" dirty="0" smtClean="0"/>
          </a:p>
          <a:p>
            <a:r>
              <a:rPr lang="en-US" dirty="0" smtClean="0"/>
              <a:t>Prerequisites to implement </a:t>
            </a:r>
            <a:r>
              <a:rPr lang="en-US" dirty="0" err="1" smtClean="0"/>
              <a:t>NordDRG</a:t>
            </a:r>
            <a:r>
              <a:rPr lang="en-US" dirty="0" smtClean="0"/>
              <a:t> are fulfilled</a:t>
            </a:r>
          </a:p>
          <a:p>
            <a:pPr lvl="1"/>
            <a:r>
              <a:rPr lang="en-US" dirty="0" smtClean="0"/>
              <a:t>Minimum dataset needed for grouping</a:t>
            </a:r>
          </a:p>
          <a:p>
            <a:pPr lvl="1"/>
            <a:r>
              <a:rPr lang="en-US" dirty="0" smtClean="0"/>
              <a:t>Sufficient data quality</a:t>
            </a:r>
          </a:p>
          <a:p>
            <a:pPr lvl="1"/>
            <a:r>
              <a:rPr lang="en-US" dirty="0" smtClean="0"/>
              <a:t>Primary classifications (ICD10 and NCSP) fitting into </a:t>
            </a:r>
            <a:r>
              <a:rPr lang="en-US" dirty="0" err="1" smtClean="0"/>
              <a:t>NordDRG</a:t>
            </a:r>
            <a:r>
              <a:rPr lang="en-US" dirty="0" smtClean="0"/>
              <a:t> system</a:t>
            </a:r>
          </a:p>
        </p:txBody>
      </p:sp>
      <p:sp>
        <p:nvSpPr>
          <p:cNvPr id="3" name="Date Placeholder 2"/>
          <p:cNvSpPr>
            <a:spLocks noGrp="1"/>
          </p:cNvSpPr>
          <p:nvPr>
            <p:ph type="dt" sz="half" idx="10"/>
          </p:nvPr>
        </p:nvSpPr>
        <p:spPr/>
        <p:txBody>
          <a:bodyPr/>
          <a:lstStyle/>
          <a:p>
            <a:fld id="{03C2DAFB-C6DD-45C6-B8E4-6445C501BA3C}" type="datetime1">
              <a:rPr lang="en-US" smtClean="0"/>
              <a:t>9/10/2018</a:t>
            </a:fld>
            <a:endParaRPr lang="fi-FI"/>
          </a:p>
        </p:txBody>
      </p:sp>
      <p:sp>
        <p:nvSpPr>
          <p:cNvPr id="4" name="Slide Number Placeholder 3"/>
          <p:cNvSpPr>
            <a:spLocks noGrp="1"/>
          </p:cNvSpPr>
          <p:nvPr>
            <p:ph type="sldNum" sz="quarter" idx="12"/>
          </p:nvPr>
        </p:nvSpPr>
        <p:spPr/>
        <p:txBody>
          <a:bodyPr/>
          <a:lstStyle/>
          <a:p>
            <a:fld id="{203E47EE-5BCF-4F3F-829E-764D790812B3}" type="slidenum">
              <a:rPr lang="fi-FI" smtClean="0"/>
              <a:t>32</a:t>
            </a:fld>
            <a:endParaRPr lang="fi-FI"/>
          </a:p>
        </p:txBody>
      </p:sp>
    </p:spTree>
    <p:extLst>
      <p:ext uri="{BB962C8B-B14F-4D97-AF65-F5344CB8AC3E}">
        <p14:creationId xmlns:p14="http://schemas.microsoft.com/office/powerpoint/2010/main" val="6318275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i-FI" dirty="0" err="1" smtClean="0"/>
              <a:t>Questions</a:t>
            </a:r>
            <a:endParaRPr lang="fi-FI" dirty="0"/>
          </a:p>
        </p:txBody>
      </p:sp>
      <p:sp>
        <p:nvSpPr>
          <p:cNvPr id="6" name="Text Placeholder 5"/>
          <p:cNvSpPr>
            <a:spLocks noGrp="1"/>
          </p:cNvSpPr>
          <p:nvPr>
            <p:ph type="body" idx="1"/>
          </p:nvPr>
        </p:nvSpPr>
        <p:spPr/>
        <p:txBody>
          <a:bodyPr/>
          <a:lstStyle/>
          <a:p>
            <a:endParaRPr lang="fi-FI"/>
          </a:p>
        </p:txBody>
      </p:sp>
      <p:sp>
        <p:nvSpPr>
          <p:cNvPr id="4" name="Slide Number Placeholder 3"/>
          <p:cNvSpPr>
            <a:spLocks noGrp="1"/>
          </p:cNvSpPr>
          <p:nvPr>
            <p:ph type="sldNum" sz="quarter" idx="12"/>
          </p:nvPr>
        </p:nvSpPr>
        <p:spPr/>
        <p:txBody>
          <a:bodyPr/>
          <a:lstStyle/>
          <a:p>
            <a:fld id="{203E47EE-5BCF-4F3F-829E-764D790812B3}" type="slidenum">
              <a:rPr lang="fi-FI" smtClean="0"/>
              <a:t>33</a:t>
            </a:fld>
            <a:endParaRPr lang="fi-FI"/>
          </a:p>
        </p:txBody>
      </p:sp>
      <p:sp>
        <p:nvSpPr>
          <p:cNvPr id="2" name="Date Placeholder 1"/>
          <p:cNvSpPr>
            <a:spLocks noGrp="1"/>
          </p:cNvSpPr>
          <p:nvPr>
            <p:ph type="dt" sz="half" idx="10"/>
          </p:nvPr>
        </p:nvSpPr>
        <p:spPr/>
        <p:txBody>
          <a:bodyPr/>
          <a:lstStyle/>
          <a:p>
            <a:fld id="{2445CFA2-0CBC-4182-BF10-2EBBB9FB32AF}" type="datetime1">
              <a:rPr lang="en-US" smtClean="0"/>
              <a:t>9/10/2018</a:t>
            </a:fld>
            <a:endParaRPr lang="fi-FI"/>
          </a:p>
        </p:txBody>
      </p:sp>
    </p:spTree>
    <p:extLst>
      <p:ext uri="{BB962C8B-B14F-4D97-AF65-F5344CB8AC3E}">
        <p14:creationId xmlns:p14="http://schemas.microsoft.com/office/powerpoint/2010/main" val="25329369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err="1" smtClean="0"/>
              <a:t>Ownership</a:t>
            </a:r>
            <a:r>
              <a:rPr lang="fi-FI" dirty="0" smtClean="0"/>
              <a:t> of </a:t>
            </a:r>
            <a:r>
              <a:rPr lang="fi-FI" dirty="0" err="1" smtClean="0"/>
              <a:t>NordDRG</a:t>
            </a:r>
            <a:endParaRPr lang="fi-FI" dirty="0"/>
          </a:p>
        </p:txBody>
      </p:sp>
      <p:sp>
        <p:nvSpPr>
          <p:cNvPr id="3" name="Content Placeholder 2"/>
          <p:cNvSpPr>
            <a:spLocks noGrp="1"/>
          </p:cNvSpPr>
          <p:nvPr>
            <p:ph idx="1"/>
          </p:nvPr>
        </p:nvSpPr>
        <p:spPr/>
        <p:txBody>
          <a:bodyPr>
            <a:normAutofit/>
          </a:bodyPr>
          <a:lstStyle/>
          <a:p>
            <a:pPr fontAlgn="base"/>
            <a:r>
              <a:rPr lang="en-US" dirty="0" smtClean="0"/>
              <a:t>The </a:t>
            </a:r>
            <a:r>
              <a:rPr lang="en-US" dirty="0" err="1" smtClean="0"/>
              <a:t>NordDRG</a:t>
            </a:r>
            <a:r>
              <a:rPr lang="en-US" dirty="0" smtClean="0"/>
              <a:t> system is owned by the national DRG </a:t>
            </a:r>
            <a:r>
              <a:rPr lang="en-US" dirty="0" err="1" smtClean="0"/>
              <a:t>centres</a:t>
            </a:r>
            <a:r>
              <a:rPr lang="en-US" dirty="0" smtClean="0"/>
              <a:t> of the participating countries:</a:t>
            </a:r>
          </a:p>
          <a:p>
            <a:pPr lvl="1" fontAlgn="base"/>
            <a:r>
              <a:rPr lang="en-US" dirty="0" smtClean="0">
                <a:hlinkClick r:id="rId2"/>
              </a:rPr>
              <a:t>Sundhedsdatastyrelsen</a:t>
            </a:r>
            <a:r>
              <a:rPr lang="en-US" dirty="0" smtClean="0"/>
              <a:t> in </a:t>
            </a:r>
            <a:r>
              <a:rPr lang="en-US" b="1" dirty="0" smtClean="0"/>
              <a:t>Denmark</a:t>
            </a:r>
            <a:endParaRPr lang="en-US" dirty="0" smtClean="0"/>
          </a:p>
          <a:p>
            <a:pPr lvl="1" fontAlgn="base"/>
            <a:r>
              <a:rPr lang="en-US" dirty="0" smtClean="0">
                <a:hlinkClick r:id="rId3"/>
              </a:rPr>
              <a:t>Association of Local and Regional Authorities</a:t>
            </a:r>
            <a:r>
              <a:rPr lang="en-US" dirty="0" smtClean="0"/>
              <a:t> in </a:t>
            </a:r>
            <a:r>
              <a:rPr lang="en-US" b="1" dirty="0" smtClean="0"/>
              <a:t>Finland</a:t>
            </a:r>
            <a:endParaRPr lang="en-US" dirty="0" smtClean="0"/>
          </a:p>
          <a:p>
            <a:pPr lvl="1" fontAlgn="base"/>
            <a:r>
              <a:rPr lang="en-US" dirty="0" smtClean="0">
                <a:hlinkClick r:id="rId4"/>
              </a:rPr>
              <a:t>The Ministry of Welfare</a:t>
            </a:r>
            <a:r>
              <a:rPr lang="en-US" dirty="0" smtClean="0"/>
              <a:t> in </a:t>
            </a:r>
            <a:r>
              <a:rPr lang="en-US" b="1" dirty="0" smtClean="0"/>
              <a:t>Iceland</a:t>
            </a:r>
            <a:endParaRPr lang="en-US" dirty="0" smtClean="0"/>
          </a:p>
          <a:p>
            <a:pPr lvl="1" fontAlgn="base"/>
            <a:r>
              <a:rPr lang="en-US" dirty="0" err="1" smtClean="0">
                <a:hlinkClick r:id="rId5"/>
              </a:rPr>
              <a:t>Helsedirektoratet</a:t>
            </a:r>
            <a:r>
              <a:rPr lang="en-US" dirty="0" smtClean="0"/>
              <a:t> in </a:t>
            </a:r>
            <a:r>
              <a:rPr lang="en-US" b="1" dirty="0" smtClean="0"/>
              <a:t>Norway</a:t>
            </a:r>
            <a:endParaRPr lang="en-US" dirty="0" smtClean="0"/>
          </a:p>
          <a:p>
            <a:pPr lvl="1" fontAlgn="base"/>
            <a:r>
              <a:rPr lang="en-US" dirty="0" err="1" smtClean="0">
                <a:hlinkClick r:id="rId6"/>
              </a:rPr>
              <a:t>Socialstyrelsen</a:t>
            </a:r>
            <a:r>
              <a:rPr lang="en-US" dirty="0" smtClean="0"/>
              <a:t> in </a:t>
            </a:r>
            <a:r>
              <a:rPr lang="en-US" b="1" dirty="0" smtClean="0"/>
              <a:t>Sweden</a:t>
            </a:r>
            <a:endParaRPr lang="en-US" dirty="0" smtClean="0"/>
          </a:p>
          <a:p>
            <a:endParaRPr lang="fi-FI" dirty="0"/>
          </a:p>
        </p:txBody>
      </p:sp>
      <p:pic>
        <p:nvPicPr>
          <p:cNvPr id="5" name="Picture 4"/>
          <p:cNvPicPr>
            <a:picLocks noChangeAspect="1"/>
          </p:cNvPicPr>
          <p:nvPr/>
        </p:nvPicPr>
        <p:blipFill>
          <a:blip r:embed="rId7"/>
          <a:stretch>
            <a:fillRect/>
          </a:stretch>
        </p:blipFill>
        <p:spPr>
          <a:xfrm>
            <a:off x="6489221" y="2630911"/>
            <a:ext cx="2385203" cy="3329345"/>
          </a:xfrm>
          <a:prstGeom prst="rect">
            <a:avLst/>
          </a:prstGeom>
        </p:spPr>
      </p:pic>
      <p:sp>
        <p:nvSpPr>
          <p:cNvPr id="4" name="Date Placeholder 3"/>
          <p:cNvSpPr>
            <a:spLocks noGrp="1"/>
          </p:cNvSpPr>
          <p:nvPr>
            <p:ph type="dt" sz="half" idx="10"/>
          </p:nvPr>
        </p:nvSpPr>
        <p:spPr/>
        <p:txBody>
          <a:bodyPr/>
          <a:lstStyle/>
          <a:p>
            <a:fld id="{794E872F-F216-4049-BE82-AF4D36E796E9}" type="datetime1">
              <a:rPr lang="en-US" smtClean="0"/>
              <a:t>9/10/2018</a:t>
            </a:fld>
            <a:endParaRPr lang="fi-FI"/>
          </a:p>
        </p:txBody>
      </p:sp>
      <p:sp>
        <p:nvSpPr>
          <p:cNvPr id="6" name="Slide Number Placeholder 5"/>
          <p:cNvSpPr>
            <a:spLocks noGrp="1"/>
          </p:cNvSpPr>
          <p:nvPr>
            <p:ph type="sldNum" sz="quarter" idx="12"/>
          </p:nvPr>
        </p:nvSpPr>
        <p:spPr/>
        <p:txBody>
          <a:bodyPr/>
          <a:lstStyle/>
          <a:p>
            <a:fld id="{203E47EE-5BCF-4F3F-829E-764D790812B3}" type="slidenum">
              <a:rPr lang="fi-FI" smtClean="0"/>
              <a:t>4</a:t>
            </a:fld>
            <a:endParaRPr lang="fi-FI"/>
          </a:p>
        </p:txBody>
      </p:sp>
    </p:spTree>
    <p:extLst>
      <p:ext uri="{BB962C8B-B14F-4D97-AF65-F5344CB8AC3E}">
        <p14:creationId xmlns:p14="http://schemas.microsoft.com/office/powerpoint/2010/main" val="41675952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Collaborative countries</a:t>
            </a:r>
            <a:endParaRPr lang="en-US" dirty="0"/>
          </a:p>
        </p:txBody>
      </p:sp>
      <p:sp>
        <p:nvSpPr>
          <p:cNvPr id="3" name="Content Placeholder 2"/>
          <p:cNvSpPr>
            <a:spLocks noGrp="1"/>
          </p:cNvSpPr>
          <p:nvPr>
            <p:ph idx="1"/>
          </p:nvPr>
        </p:nvSpPr>
        <p:spPr/>
        <p:txBody>
          <a:bodyPr/>
          <a:lstStyle/>
          <a:p>
            <a:pPr fontAlgn="base"/>
            <a:r>
              <a:rPr lang="en-US" dirty="0" smtClean="0"/>
              <a:t>Nordic </a:t>
            </a:r>
            <a:r>
              <a:rPr lang="en-US" dirty="0" err="1" smtClean="0"/>
              <a:t>Casemix</a:t>
            </a:r>
            <a:r>
              <a:rPr lang="en-US" dirty="0" smtClean="0"/>
              <a:t> Centre works in close collaboration with national DRG </a:t>
            </a:r>
            <a:r>
              <a:rPr lang="en-US" dirty="0" err="1" smtClean="0"/>
              <a:t>centres</a:t>
            </a:r>
            <a:r>
              <a:rPr lang="en-US" dirty="0" smtClean="0"/>
              <a:t> of the participating countries: </a:t>
            </a:r>
          </a:p>
          <a:p>
            <a:pPr lvl="1" fontAlgn="base"/>
            <a:r>
              <a:rPr lang="en-US" dirty="0" smtClean="0">
                <a:hlinkClick r:id="rId2"/>
              </a:rPr>
              <a:t>The Estonian Health Insurance Fund</a:t>
            </a:r>
            <a:r>
              <a:rPr lang="en-US" dirty="0" smtClean="0"/>
              <a:t> in </a:t>
            </a:r>
            <a:r>
              <a:rPr lang="en-US" b="1" dirty="0" smtClean="0"/>
              <a:t>Estonia</a:t>
            </a:r>
            <a:endParaRPr lang="en-US" dirty="0" smtClean="0"/>
          </a:p>
          <a:p>
            <a:pPr lvl="1" fontAlgn="base"/>
            <a:r>
              <a:rPr lang="en-US" dirty="0" smtClean="0">
                <a:hlinkClick r:id="rId3"/>
              </a:rPr>
              <a:t>National Health Service</a:t>
            </a:r>
            <a:r>
              <a:rPr lang="en-US" dirty="0" smtClean="0"/>
              <a:t> in </a:t>
            </a:r>
            <a:r>
              <a:rPr lang="en-US" b="1" dirty="0" smtClean="0"/>
              <a:t>Latvia</a:t>
            </a:r>
            <a:endParaRPr lang="en-US" dirty="0" smtClean="0"/>
          </a:p>
          <a:p>
            <a:endParaRPr lang="fi-FI" dirty="0"/>
          </a:p>
        </p:txBody>
      </p:sp>
      <p:pic>
        <p:nvPicPr>
          <p:cNvPr id="4" name="Picture 3"/>
          <p:cNvPicPr>
            <a:picLocks noChangeAspect="1"/>
          </p:cNvPicPr>
          <p:nvPr/>
        </p:nvPicPr>
        <p:blipFill>
          <a:blip r:embed="rId4"/>
          <a:stretch>
            <a:fillRect/>
          </a:stretch>
        </p:blipFill>
        <p:spPr>
          <a:xfrm>
            <a:off x="6588224" y="3600153"/>
            <a:ext cx="2169179" cy="3027812"/>
          </a:xfrm>
          <a:prstGeom prst="rect">
            <a:avLst/>
          </a:prstGeom>
        </p:spPr>
      </p:pic>
      <p:pic>
        <p:nvPicPr>
          <p:cNvPr id="5" name="Picture 4"/>
          <p:cNvPicPr>
            <a:picLocks noChangeAspect="1"/>
          </p:cNvPicPr>
          <p:nvPr/>
        </p:nvPicPr>
        <p:blipFill>
          <a:blip r:embed="rId5"/>
          <a:stretch>
            <a:fillRect/>
          </a:stretch>
        </p:blipFill>
        <p:spPr>
          <a:xfrm>
            <a:off x="7809480" y="6006839"/>
            <a:ext cx="427344" cy="284897"/>
          </a:xfrm>
          <a:prstGeom prst="rect">
            <a:avLst/>
          </a:prstGeom>
        </p:spPr>
      </p:pic>
      <p:pic>
        <p:nvPicPr>
          <p:cNvPr id="6" name="Picture 5"/>
          <p:cNvPicPr>
            <a:picLocks noChangeAspect="1"/>
          </p:cNvPicPr>
          <p:nvPr/>
        </p:nvPicPr>
        <p:blipFill>
          <a:blip r:embed="rId6"/>
          <a:stretch>
            <a:fillRect/>
          </a:stretch>
        </p:blipFill>
        <p:spPr>
          <a:xfrm>
            <a:off x="7809480" y="5667123"/>
            <a:ext cx="427344" cy="273555"/>
          </a:xfrm>
          <a:prstGeom prst="rect">
            <a:avLst/>
          </a:prstGeom>
        </p:spPr>
      </p:pic>
      <p:sp>
        <p:nvSpPr>
          <p:cNvPr id="7" name="Date Placeholder 6"/>
          <p:cNvSpPr>
            <a:spLocks noGrp="1"/>
          </p:cNvSpPr>
          <p:nvPr>
            <p:ph type="dt" sz="half" idx="10"/>
          </p:nvPr>
        </p:nvSpPr>
        <p:spPr/>
        <p:txBody>
          <a:bodyPr/>
          <a:lstStyle/>
          <a:p>
            <a:fld id="{59F00B46-2839-4F4C-A7D6-37F8066B7B53}" type="datetime1">
              <a:rPr lang="en-US" smtClean="0"/>
              <a:t>9/10/2018</a:t>
            </a:fld>
            <a:endParaRPr lang="fi-FI"/>
          </a:p>
        </p:txBody>
      </p:sp>
      <p:sp>
        <p:nvSpPr>
          <p:cNvPr id="8" name="Slide Number Placeholder 7"/>
          <p:cNvSpPr>
            <a:spLocks noGrp="1"/>
          </p:cNvSpPr>
          <p:nvPr>
            <p:ph type="sldNum" sz="quarter" idx="12"/>
          </p:nvPr>
        </p:nvSpPr>
        <p:spPr/>
        <p:txBody>
          <a:bodyPr/>
          <a:lstStyle/>
          <a:p>
            <a:fld id="{203E47EE-5BCF-4F3F-829E-764D790812B3}" type="slidenum">
              <a:rPr lang="fi-FI" smtClean="0"/>
              <a:t>5</a:t>
            </a:fld>
            <a:endParaRPr lang="fi-FI"/>
          </a:p>
        </p:txBody>
      </p:sp>
    </p:spTree>
    <p:extLst>
      <p:ext uri="{BB962C8B-B14F-4D97-AF65-F5344CB8AC3E}">
        <p14:creationId xmlns:p14="http://schemas.microsoft.com/office/powerpoint/2010/main" val="22161329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Board of Nordic </a:t>
            </a:r>
            <a:r>
              <a:rPr lang="en-US" dirty="0" err="1" smtClean="0"/>
              <a:t>Casemix</a:t>
            </a:r>
            <a:r>
              <a:rPr lang="en-US" dirty="0" smtClean="0"/>
              <a:t> Centre</a:t>
            </a:r>
            <a:endParaRPr lang="fi-FI" dirty="0"/>
          </a:p>
        </p:txBody>
      </p:sp>
      <p:sp>
        <p:nvSpPr>
          <p:cNvPr id="3" name="Content Placeholder 2"/>
          <p:cNvSpPr>
            <a:spLocks noGrp="1"/>
          </p:cNvSpPr>
          <p:nvPr>
            <p:ph idx="1"/>
          </p:nvPr>
        </p:nvSpPr>
        <p:spPr/>
        <p:txBody>
          <a:bodyPr>
            <a:normAutofit fontScale="85000" lnSpcReduction="10000"/>
          </a:bodyPr>
          <a:lstStyle/>
          <a:p>
            <a:r>
              <a:rPr lang="en-US" dirty="0" smtClean="0"/>
              <a:t>The </a:t>
            </a:r>
            <a:r>
              <a:rPr lang="en-US" dirty="0" err="1" smtClean="0"/>
              <a:t>NordDRG</a:t>
            </a:r>
            <a:r>
              <a:rPr lang="en-US" dirty="0" smtClean="0"/>
              <a:t> cooperation is led by the Board of Nordic </a:t>
            </a:r>
            <a:r>
              <a:rPr lang="en-US" dirty="0" err="1" smtClean="0"/>
              <a:t>Casemix</a:t>
            </a:r>
            <a:r>
              <a:rPr lang="en-US" dirty="0" smtClean="0"/>
              <a:t> Centre </a:t>
            </a:r>
          </a:p>
          <a:p>
            <a:r>
              <a:rPr lang="en-US" dirty="0" smtClean="0"/>
              <a:t>The Board of NCC consist of five persons, one from every </a:t>
            </a:r>
            <a:r>
              <a:rPr lang="en-US" dirty="0" err="1" smtClean="0"/>
              <a:t>NordDRG</a:t>
            </a:r>
            <a:r>
              <a:rPr lang="en-US" dirty="0" smtClean="0"/>
              <a:t> owner country</a:t>
            </a:r>
          </a:p>
          <a:p>
            <a:r>
              <a:rPr lang="en-US" dirty="0" smtClean="0"/>
              <a:t>Board is responsible for: </a:t>
            </a:r>
          </a:p>
          <a:p>
            <a:pPr lvl="1"/>
            <a:r>
              <a:rPr lang="en-US" dirty="0" smtClean="0"/>
              <a:t>strategic decisions about maintenance, updating, documentation and development of the </a:t>
            </a:r>
            <a:r>
              <a:rPr lang="en-US" dirty="0" err="1" smtClean="0"/>
              <a:t>NordDRG</a:t>
            </a:r>
            <a:r>
              <a:rPr lang="en-US" dirty="0" smtClean="0"/>
              <a:t> system</a:t>
            </a:r>
          </a:p>
          <a:p>
            <a:pPr lvl="1"/>
            <a:r>
              <a:rPr lang="en-US" dirty="0" smtClean="0"/>
              <a:t>deciding on the yearly updates for </a:t>
            </a:r>
            <a:r>
              <a:rPr lang="en-US" dirty="0" err="1" smtClean="0"/>
              <a:t>NordDRG</a:t>
            </a:r>
            <a:r>
              <a:rPr lang="en-US" dirty="0" smtClean="0"/>
              <a:t> national versions based on recommendations of the Expert Network Group</a:t>
            </a:r>
          </a:p>
          <a:p>
            <a:pPr lvl="1"/>
            <a:r>
              <a:rPr lang="en-US" dirty="0"/>
              <a:t>c</a:t>
            </a:r>
            <a:r>
              <a:rPr lang="en-US" dirty="0" smtClean="0"/>
              <a:t>ontinuation of </a:t>
            </a:r>
            <a:r>
              <a:rPr lang="en-US" dirty="0" err="1" smtClean="0"/>
              <a:t>NordDRG</a:t>
            </a:r>
            <a:r>
              <a:rPr lang="en-US" dirty="0" smtClean="0"/>
              <a:t> work</a:t>
            </a:r>
            <a:endParaRPr lang="fi-FI" dirty="0"/>
          </a:p>
        </p:txBody>
      </p:sp>
      <p:sp>
        <p:nvSpPr>
          <p:cNvPr id="4" name="Date Placeholder 3"/>
          <p:cNvSpPr>
            <a:spLocks noGrp="1"/>
          </p:cNvSpPr>
          <p:nvPr>
            <p:ph type="dt" sz="half" idx="10"/>
          </p:nvPr>
        </p:nvSpPr>
        <p:spPr/>
        <p:txBody>
          <a:bodyPr/>
          <a:lstStyle/>
          <a:p>
            <a:fld id="{7B090379-A924-40C5-AB0D-628AC044E681}" type="datetime1">
              <a:rPr lang="en-US" smtClean="0"/>
              <a:t>9/10/2018</a:t>
            </a:fld>
            <a:endParaRPr lang="fi-FI"/>
          </a:p>
        </p:txBody>
      </p:sp>
      <p:sp>
        <p:nvSpPr>
          <p:cNvPr id="5" name="Slide Number Placeholder 4"/>
          <p:cNvSpPr>
            <a:spLocks noGrp="1"/>
          </p:cNvSpPr>
          <p:nvPr>
            <p:ph type="sldNum" sz="quarter" idx="12"/>
          </p:nvPr>
        </p:nvSpPr>
        <p:spPr/>
        <p:txBody>
          <a:bodyPr/>
          <a:lstStyle/>
          <a:p>
            <a:fld id="{203E47EE-5BCF-4F3F-829E-764D790812B3}" type="slidenum">
              <a:rPr lang="fi-FI" smtClean="0"/>
              <a:t>6</a:t>
            </a:fld>
            <a:endParaRPr lang="fi-FI"/>
          </a:p>
        </p:txBody>
      </p:sp>
    </p:spTree>
    <p:extLst>
      <p:ext uri="{BB962C8B-B14F-4D97-AF65-F5344CB8AC3E}">
        <p14:creationId xmlns:p14="http://schemas.microsoft.com/office/powerpoint/2010/main" val="1605383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Nordic </a:t>
            </a:r>
            <a:r>
              <a:rPr lang="fi-FI" dirty="0" err="1" smtClean="0"/>
              <a:t>Casemix</a:t>
            </a:r>
            <a:r>
              <a:rPr lang="fi-FI" dirty="0" smtClean="0"/>
              <a:t> Centre (NCC)</a:t>
            </a:r>
            <a:endParaRPr lang="fi-FI" dirty="0"/>
          </a:p>
        </p:txBody>
      </p:sp>
      <p:sp>
        <p:nvSpPr>
          <p:cNvPr id="3" name="Content Placeholder 2"/>
          <p:cNvSpPr>
            <a:spLocks noGrp="1"/>
          </p:cNvSpPr>
          <p:nvPr>
            <p:ph idx="1"/>
          </p:nvPr>
        </p:nvSpPr>
        <p:spPr>
          <a:xfrm>
            <a:off x="362309" y="1916833"/>
            <a:ext cx="8475453" cy="3889824"/>
          </a:xfrm>
        </p:spPr>
        <p:txBody>
          <a:bodyPr>
            <a:normAutofit/>
          </a:bodyPr>
          <a:lstStyle/>
          <a:p>
            <a:r>
              <a:rPr lang="en-US" dirty="0" smtClean="0"/>
              <a:t>NCC </a:t>
            </a:r>
            <a:r>
              <a:rPr lang="en-US" dirty="0"/>
              <a:t>was </a:t>
            </a:r>
            <a:r>
              <a:rPr lang="en-US" dirty="0" smtClean="0"/>
              <a:t>created in </a:t>
            </a:r>
            <a:r>
              <a:rPr lang="en-US" dirty="0"/>
              <a:t>2008 by the Nordic healthcare </a:t>
            </a:r>
            <a:r>
              <a:rPr lang="en-US" dirty="0" smtClean="0"/>
              <a:t>organizations </a:t>
            </a:r>
            <a:r>
              <a:rPr lang="en-US" dirty="0"/>
              <a:t>to promote </a:t>
            </a:r>
            <a:r>
              <a:rPr lang="en-US" dirty="0" err="1" smtClean="0"/>
              <a:t>casemix</a:t>
            </a:r>
            <a:r>
              <a:rPr lang="en-US" dirty="0" smtClean="0"/>
              <a:t> cooperation</a:t>
            </a:r>
          </a:p>
          <a:p>
            <a:r>
              <a:rPr lang="en-US" dirty="0" smtClean="0"/>
              <a:t>The NCC is run by CEO </a:t>
            </a:r>
            <a:r>
              <a:rPr lang="en-US" dirty="0" err="1" smtClean="0"/>
              <a:t>Dr</a:t>
            </a:r>
            <a:r>
              <a:rPr lang="en-US" dirty="0" smtClean="0"/>
              <a:t> Martti Virtanen (FIN)</a:t>
            </a:r>
          </a:p>
          <a:p>
            <a:r>
              <a:rPr lang="en-US" dirty="0" smtClean="0"/>
              <a:t>NCC office is located in Finland, Helsinki</a:t>
            </a:r>
          </a:p>
          <a:p>
            <a:r>
              <a:rPr lang="fi-FI" dirty="0" smtClean="0">
                <a:hlinkClick r:id="rId2"/>
              </a:rPr>
              <a:t>http</a:t>
            </a:r>
            <a:r>
              <a:rPr lang="fi-FI" dirty="0">
                <a:hlinkClick r:id="rId2"/>
              </a:rPr>
              <a:t>://</a:t>
            </a:r>
            <a:r>
              <a:rPr lang="fi-FI" dirty="0" smtClean="0">
                <a:hlinkClick r:id="rId2"/>
              </a:rPr>
              <a:t>www.nordcase.org</a:t>
            </a:r>
            <a:endParaRPr lang="en-US" dirty="0" smtClean="0"/>
          </a:p>
        </p:txBody>
      </p:sp>
      <p:sp>
        <p:nvSpPr>
          <p:cNvPr id="4" name="Date Placeholder 3"/>
          <p:cNvSpPr>
            <a:spLocks noGrp="1"/>
          </p:cNvSpPr>
          <p:nvPr>
            <p:ph type="dt" sz="half" idx="10"/>
          </p:nvPr>
        </p:nvSpPr>
        <p:spPr/>
        <p:txBody>
          <a:bodyPr/>
          <a:lstStyle/>
          <a:p>
            <a:fld id="{0DC57BD6-E660-432D-A230-15CEC8CD8A4A}" type="datetime1">
              <a:rPr lang="en-US" smtClean="0"/>
              <a:t>9/10/2018</a:t>
            </a:fld>
            <a:endParaRPr lang="fi-FI"/>
          </a:p>
        </p:txBody>
      </p:sp>
      <p:sp>
        <p:nvSpPr>
          <p:cNvPr id="5" name="Slide Number Placeholder 4"/>
          <p:cNvSpPr>
            <a:spLocks noGrp="1"/>
          </p:cNvSpPr>
          <p:nvPr>
            <p:ph type="sldNum" sz="quarter" idx="12"/>
          </p:nvPr>
        </p:nvSpPr>
        <p:spPr/>
        <p:txBody>
          <a:bodyPr/>
          <a:lstStyle/>
          <a:p>
            <a:fld id="{203E47EE-5BCF-4F3F-829E-764D790812B3}" type="slidenum">
              <a:rPr lang="fi-FI" smtClean="0"/>
              <a:t>7</a:t>
            </a:fld>
            <a:endParaRPr lang="fi-FI"/>
          </a:p>
        </p:txBody>
      </p:sp>
    </p:spTree>
    <p:extLst>
      <p:ext uri="{BB962C8B-B14F-4D97-AF65-F5344CB8AC3E}">
        <p14:creationId xmlns:p14="http://schemas.microsoft.com/office/powerpoint/2010/main" val="22003171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Прямоугольник 18"/>
          <p:cNvSpPr/>
          <p:nvPr/>
        </p:nvSpPr>
        <p:spPr bwMode="auto">
          <a:xfrm>
            <a:off x="1325627" y="2456022"/>
            <a:ext cx="1847143" cy="29076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5122" name="Заголовок 1"/>
          <p:cNvSpPr>
            <a:spLocks noGrp="1"/>
          </p:cNvSpPr>
          <p:nvPr>
            <p:ph type="title"/>
          </p:nvPr>
        </p:nvSpPr>
        <p:spPr/>
        <p:txBody>
          <a:bodyPr>
            <a:noAutofit/>
          </a:bodyPr>
          <a:lstStyle/>
          <a:p>
            <a:r>
              <a:rPr lang="en-GB" sz="3600" dirty="0"/>
              <a:t>Grouping principles </a:t>
            </a:r>
            <a:r>
              <a:rPr lang="en-GB" sz="3600" dirty="0" smtClean="0"/>
              <a:t>of </a:t>
            </a:r>
            <a:r>
              <a:rPr lang="en-GB" sz="3600" dirty="0"/>
              <a:t>DRG systems</a:t>
            </a:r>
            <a:endParaRPr lang="ru-RU" sz="3600" b="1" dirty="0"/>
          </a:p>
        </p:txBody>
      </p:sp>
      <p:grpSp>
        <p:nvGrpSpPr>
          <p:cNvPr id="87" name="Group 86"/>
          <p:cNvGrpSpPr/>
          <p:nvPr/>
        </p:nvGrpSpPr>
        <p:grpSpPr>
          <a:xfrm>
            <a:off x="6699771" y="2591490"/>
            <a:ext cx="750094" cy="558403"/>
            <a:chOff x="6688461" y="2631044"/>
            <a:chExt cx="750094" cy="558403"/>
          </a:xfrm>
        </p:grpSpPr>
        <p:sp>
          <p:nvSpPr>
            <p:cNvPr id="14" name="Прямоугольник 13"/>
            <p:cNvSpPr/>
            <p:nvPr/>
          </p:nvSpPr>
          <p:spPr bwMode="auto">
            <a:xfrm>
              <a:off x="6688461" y="2631044"/>
              <a:ext cx="750094" cy="55840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15" name="Овал 14"/>
            <p:cNvSpPr/>
            <p:nvPr/>
          </p:nvSpPr>
          <p:spPr bwMode="auto">
            <a:xfrm>
              <a:off x="6786092" y="2698909"/>
              <a:ext cx="180975" cy="196454"/>
            </a:xfrm>
            <a:prstGeom prst="ellipse">
              <a:avLst/>
            </a:prstGeom>
            <a:solidFill>
              <a:schemeClr val="accent6">
                <a:lumMod val="75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16" name="Овал 15"/>
            <p:cNvSpPr/>
            <p:nvPr/>
          </p:nvSpPr>
          <p:spPr bwMode="auto">
            <a:xfrm>
              <a:off x="7105180" y="2698909"/>
              <a:ext cx="180975" cy="196454"/>
            </a:xfrm>
            <a:prstGeom prst="ellipse">
              <a:avLst/>
            </a:prstGeom>
            <a:solidFill>
              <a:schemeClr val="accent6">
                <a:lumMod val="75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17" name="Овал 16"/>
            <p:cNvSpPr/>
            <p:nvPr/>
          </p:nvSpPr>
          <p:spPr bwMode="auto">
            <a:xfrm>
              <a:off x="6952780" y="2914413"/>
              <a:ext cx="180975" cy="197644"/>
            </a:xfrm>
            <a:prstGeom prst="ellipse">
              <a:avLst/>
            </a:prstGeom>
            <a:solidFill>
              <a:schemeClr val="accent6">
                <a:lumMod val="75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grpSp>
      <p:grpSp>
        <p:nvGrpSpPr>
          <p:cNvPr id="133" name="Group 132"/>
          <p:cNvGrpSpPr/>
          <p:nvPr/>
        </p:nvGrpSpPr>
        <p:grpSpPr>
          <a:xfrm>
            <a:off x="6699771" y="4932503"/>
            <a:ext cx="750094" cy="557213"/>
            <a:chOff x="6730133" y="4980741"/>
            <a:chExt cx="750094" cy="557213"/>
          </a:xfrm>
        </p:grpSpPr>
        <p:sp>
          <p:nvSpPr>
            <p:cNvPr id="19" name="Прямоугольник 18"/>
            <p:cNvSpPr/>
            <p:nvPr/>
          </p:nvSpPr>
          <p:spPr bwMode="auto">
            <a:xfrm>
              <a:off x="6730133" y="4980741"/>
              <a:ext cx="750094" cy="55721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20" name="Овал 19"/>
            <p:cNvSpPr/>
            <p:nvPr/>
          </p:nvSpPr>
          <p:spPr bwMode="auto">
            <a:xfrm>
              <a:off x="6831335" y="5034319"/>
              <a:ext cx="182166" cy="196454"/>
            </a:xfrm>
            <a:prstGeom prst="ellipse">
              <a:avLst/>
            </a:prstGeom>
            <a:solidFill>
              <a:schemeClr val="accent3">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21" name="Овал 20"/>
            <p:cNvSpPr/>
            <p:nvPr/>
          </p:nvSpPr>
          <p:spPr bwMode="auto">
            <a:xfrm>
              <a:off x="7181380" y="5239107"/>
              <a:ext cx="182166" cy="197644"/>
            </a:xfrm>
            <a:prstGeom prst="ellipse">
              <a:avLst/>
            </a:prstGeom>
            <a:solidFill>
              <a:schemeClr val="accent3">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grpSp>
      <p:grpSp>
        <p:nvGrpSpPr>
          <p:cNvPr id="132" name="Group 131"/>
          <p:cNvGrpSpPr/>
          <p:nvPr/>
        </p:nvGrpSpPr>
        <p:grpSpPr>
          <a:xfrm>
            <a:off x="7620241" y="4800620"/>
            <a:ext cx="756311" cy="563070"/>
            <a:chOff x="7620241" y="4800620"/>
            <a:chExt cx="756311" cy="563070"/>
          </a:xfrm>
        </p:grpSpPr>
        <p:sp>
          <p:nvSpPr>
            <p:cNvPr id="4" name="Прямоугольник 3"/>
            <p:cNvSpPr/>
            <p:nvPr/>
          </p:nvSpPr>
          <p:spPr>
            <a:xfrm>
              <a:off x="7620241" y="4800620"/>
              <a:ext cx="756311" cy="56307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31" name="Равнобедренный треугольник 30"/>
            <p:cNvSpPr/>
            <p:nvPr/>
          </p:nvSpPr>
          <p:spPr>
            <a:xfrm>
              <a:off x="7692530" y="4839145"/>
              <a:ext cx="161925" cy="164306"/>
            </a:xfrm>
            <a:prstGeom prst="triangle">
              <a:avLst/>
            </a:prstGeom>
            <a:solidFill>
              <a:schemeClr val="accent5">
                <a:lumMod val="40000"/>
                <a:lumOff val="6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32" name="Равнобедренный треугольник 31"/>
            <p:cNvSpPr/>
            <p:nvPr/>
          </p:nvSpPr>
          <p:spPr>
            <a:xfrm>
              <a:off x="8111519" y="5036110"/>
              <a:ext cx="161925" cy="165497"/>
            </a:xfrm>
            <a:prstGeom prst="triangle">
              <a:avLst/>
            </a:prstGeom>
            <a:solidFill>
              <a:schemeClr val="accent5">
                <a:lumMod val="40000"/>
                <a:lumOff val="6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33" name="Равнобедренный треугольник 32"/>
            <p:cNvSpPr/>
            <p:nvPr/>
          </p:nvSpPr>
          <p:spPr>
            <a:xfrm>
              <a:off x="7997205" y="4855135"/>
              <a:ext cx="163116" cy="164306"/>
            </a:xfrm>
            <a:prstGeom prst="triangle">
              <a:avLst/>
            </a:prstGeom>
            <a:solidFill>
              <a:schemeClr val="accent5">
                <a:lumMod val="40000"/>
                <a:lumOff val="6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34" name="Равнобедренный треугольник 33"/>
            <p:cNvSpPr/>
            <p:nvPr/>
          </p:nvSpPr>
          <p:spPr>
            <a:xfrm>
              <a:off x="7782166" y="5004558"/>
              <a:ext cx="161925" cy="165497"/>
            </a:xfrm>
            <a:prstGeom prst="triangle">
              <a:avLst/>
            </a:prstGeom>
            <a:solidFill>
              <a:schemeClr val="accent5">
                <a:lumMod val="40000"/>
                <a:lumOff val="6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35" name="Равнобедренный треугольник 34"/>
            <p:cNvSpPr/>
            <p:nvPr/>
          </p:nvSpPr>
          <p:spPr>
            <a:xfrm>
              <a:off x="7781201" y="5155196"/>
              <a:ext cx="161925" cy="164306"/>
            </a:xfrm>
            <a:prstGeom prst="triangle">
              <a:avLst/>
            </a:prstGeom>
            <a:solidFill>
              <a:schemeClr val="accent5">
                <a:lumMod val="40000"/>
                <a:lumOff val="6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36" name="Равнобедренный треугольник 35"/>
            <p:cNvSpPr/>
            <p:nvPr/>
          </p:nvSpPr>
          <p:spPr>
            <a:xfrm>
              <a:off x="7965460" y="5148024"/>
              <a:ext cx="161925" cy="165497"/>
            </a:xfrm>
            <a:prstGeom prst="triangle">
              <a:avLst/>
            </a:prstGeom>
            <a:solidFill>
              <a:schemeClr val="accent5">
                <a:lumMod val="40000"/>
                <a:lumOff val="6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39" name="Равнобедренный треугольник 38"/>
            <p:cNvSpPr/>
            <p:nvPr/>
          </p:nvSpPr>
          <p:spPr>
            <a:xfrm>
              <a:off x="8149848" y="4862278"/>
              <a:ext cx="159544" cy="165497"/>
            </a:xfrm>
            <a:prstGeom prst="triangle">
              <a:avLst/>
            </a:prstGeom>
            <a:solidFill>
              <a:schemeClr val="accent5">
                <a:lumMod val="40000"/>
                <a:lumOff val="6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grpSp>
      <p:grpSp>
        <p:nvGrpSpPr>
          <p:cNvPr id="90" name="Group 89"/>
          <p:cNvGrpSpPr/>
          <p:nvPr/>
        </p:nvGrpSpPr>
        <p:grpSpPr>
          <a:xfrm>
            <a:off x="6709297" y="3444407"/>
            <a:ext cx="750094" cy="557213"/>
            <a:chOff x="6689515" y="3434542"/>
            <a:chExt cx="750094" cy="557213"/>
          </a:xfrm>
        </p:grpSpPr>
        <p:sp>
          <p:nvSpPr>
            <p:cNvPr id="8" name="Прямоугольник 7"/>
            <p:cNvSpPr/>
            <p:nvPr/>
          </p:nvSpPr>
          <p:spPr bwMode="auto">
            <a:xfrm>
              <a:off x="6689515" y="3434542"/>
              <a:ext cx="750094" cy="55721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9" name="Овал 8"/>
            <p:cNvSpPr/>
            <p:nvPr/>
          </p:nvSpPr>
          <p:spPr bwMode="auto">
            <a:xfrm>
              <a:off x="6790717" y="3488120"/>
              <a:ext cx="182166" cy="1964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54" name="Овал 8"/>
            <p:cNvSpPr/>
            <p:nvPr/>
          </p:nvSpPr>
          <p:spPr bwMode="auto">
            <a:xfrm>
              <a:off x="6943117" y="3640520"/>
              <a:ext cx="182166" cy="1964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55" name="Овал 8"/>
            <p:cNvSpPr/>
            <p:nvPr/>
          </p:nvSpPr>
          <p:spPr bwMode="auto">
            <a:xfrm>
              <a:off x="7095517" y="3792920"/>
              <a:ext cx="182166" cy="1964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56" name="Овал 8"/>
            <p:cNvSpPr/>
            <p:nvPr/>
          </p:nvSpPr>
          <p:spPr bwMode="auto">
            <a:xfrm>
              <a:off x="7157946" y="3517605"/>
              <a:ext cx="182166" cy="1964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57" name="Овал 8"/>
            <p:cNvSpPr/>
            <p:nvPr/>
          </p:nvSpPr>
          <p:spPr bwMode="auto">
            <a:xfrm>
              <a:off x="6852034" y="3731032"/>
              <a:ext cx="182166" cy="1964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grpSp>
      <p:sp>
        <p:nvSpPr>
          <p:cNvPr id="65" name="Равнобедренный треугольник 42"/>
          <p:cNvSpPr/>
          <p:nvPr/>
        </p:nvSpPr>
        <p:spPr>
          <a:xfrm>
            <a:off x="2892516" y="3911697"/>
            <a:ext cx="161925" cy="16549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grpSp>
        <p:nvGrpSpPr>
          <p:cNvPr id="94" name="Group 93"/>
          <p:cNvGrpSpPr/>
          <p:nvPr/>
        </p:nvGrpSpPr>
        <p:grpSpPr>
          <a:xfrm>
            <a:off x="7559825" y="3844827"/>
            <a:ext cx="750094" cy="589359"/>
            <a:chOff x="7626458" y="3942694"/>
            <a:chExt cx="750094" cy="589359"/>
          </a:xfrm>
        </p:grpSpPr>
        <p:sp>
          <p:nvSpPr>
            <p:cNvPr id="6" name="Прямоугольник 5"/>
            <p:cNvSpPr/>
            <p:nvPr/>
          </p:nvSpPr>
          <p:spPr>
            <a:xfrm>
              <a:off x="7626458" y="3942694"/>
              <a:ext cx="750094" cy="58935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40" name="Равнобедренный треугольник 39"/>
            <p:cNvSpPr/>
            <p:nvPr/>
          </p:nvSpPr>
          <p:spPr>
            <a:xfrm>
              <a:off x="7748039" y="4279046"/>
              <a:ext cx="161925" cy="164306"/>
            </a:xfrm>
            <a:prstGeom prst="triangle">
              <a:avLst/>
            </a:prstGeom>
            <a:solidFill>
              <a:schemeClr val="accent3">
                <a:lumMod val="60000"/>
                <a:lumOff val="40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66" name="Равнобедренный треугольник 39"/>
            <p:cNvSpPr/>
            <p:nvPr/>
          </p:nvSpPr>
          <p:spPr>
            <a:xfrm>
              <a:off x="7758617" y="3996901"/>
              <a:ext cx="161925" cy="164306"/>
            </a:xfrm>
            <a:prstGeom prst="triangle">
              <a:avLst/>
            </a:prstGeom>
            <a:solidFill>
              <a:schemeClr val="accent3">
                <a:lumMod val="60000"/>
                <a:lumOff val="40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67" name="Равнобедренный треугольник 39"/>
            <p:cNvSpPr/>
            <p:nvPr/>
          </p:nvSpPr>
          <p:spPr>
            <a:xfrm>
              <a:off x="7920542" y="4073067"/>
              <a:ext cx="161925" cy="164306"/>
            </a:xfrm>
            <a:prstGeom prst="triangle">
              <a:avLst/>
            </a:prstGeom>
            <a:solidFill>
              <a:schemeClr val="accent3">
                <a:lumMod val="60000"/>
                <a:lumOff val="40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grpSp>
      <p:cxnSp>
        <p:nvCxnSpPr>
          <p:cNvPr id="49" name="Straight Arrow Connector 48"/>
          <p:cNvCxnSpPr>
            <a:endCxn id="14" idx="1"/>
          </p:cNvCxnSpPr>
          <p:nvPr/>
        </p:nvCxnSpPr>
        <p:spPr>
          <a:xfrm flipV="1">
            <a:off x="3184080" y="2870692"/>
            <a:ext cx="3515691" cy="73027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7" name="Straight Arrow Connector 76"/>
          <p:cNvCxnSpPr/>
          <p:nvPr/>
        </p:nvCxnSpPr>
        <p:spPr>
          <a:xfrm flipV="1">
            <a:off x="3193606" y="3306388"/>
            <a:ext cx="4458450" cy="33728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9" name="Straight Arrow Connector 78"/>
          <p:cNvCxnSpPr>
            <a:endCxn id="8" idx="1"/>
          </p:cNvCxnSpPr>
          <p:nvPr/>
        </p:nvCxnSpPr>
        <p:spPr>
          <a:xfrm flipV="1">
            <a:off x="3191498" y="3723014"/>
            <a:ext cx="3517799" cy="362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2" name="Straight Arrow Connector 81"/>
          <p:cNvCxnSpPr>
            <a:stCxn id="69" idx="3"/>
          </p:cNvCxnSpPr>
          <p:nvPr/>
        </p:nvCxnSpPr>
        <p:spPr>
          <a:xfrm>
            <a:off x="3172770" y="3909856"/>
            <a:ext cx="4408770" cy="20699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5" name="Straight Arrow Connector 84"/>
          <p:cNvCxnSpPr>
            <a:endCxn id="11" idx="1"/>
          </p:cNvCxnSpPr>
          <p:nvPr/>
        </p:nvCxnSpPr>
        <p:spPr>
          <a:xfrm>
            <a:off x="3222261" y="4116849"/>
            <a:ext cx="3498209" cy="3884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8" name="Straight Arrow Connector 87"/>
          <p:cNvCxnSpPr/>
          <p:nvPr/>
        </p:nvCxnSpPr>
        <p:spPr>
          <a:xfrm>
            <a:off x="3225884" y="4640135"/>
            <a:ext cx="4344830" cy="22214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1" name="Straight Arrow Connector 90"/>
          <p:cNvCxnSpPr>
            <a:endCxn id="19" idx="1"/>
          </p:cNvCxnSpPr>
          <p:nvPr/>
        </p:nvCxnSpPr>
        <p:spPr>
          <a:xfrm>
            <a:off x="3172770" y="5068698"/>
            <a:ext cx="3527001" cy="14241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5" name="Овал 16"/>
          <p:cNvSpPr/>
          <p:nvPr/>
        </p:nvSpPr>
        <p:spPr bwMode="auto">
          <a:xfrm>
            <a:off x="1619672" y="2994030"/>
            <a:ext cx="180975" cy="197644"/>
          </a:xfrm>
          <a:prstGeom prst="ellipse">
            <a:avLst/>
          </a:prstGeom>
          <a:solidFill>
            <a:schemeClr val="accent6">
              <a:lumMod val="75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96" name="Овал 16"/>
          <p:cNvSpPr/>
          <p:nvPr/>
        </p:nvSpPr>
        <p:spPr bwMode="auto">
          <a:xfrm>
            <a:off x="2727476" y="2712601"/>
            <a:ext cx="180975" cy="197644"/>
          </a:xfrm>
          <a:prstGeom prst="ellipse">
            <a:avLst/>
          </a:prstGeom>
          <a:solidFill>
            <a:schemeClr val="accent6">
              <a:lumMod val="75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97" name="Овал 16"/>
          <p:cNvSpPr/>
          <p:nvPr/>
        </p:nvSpPr>
        <p:spPr bwMode="auto">
          <a:xfrm>
            <a:off x="1907704" y="3418188"/>
            <a:ext cx="180975" cy="197644"/>
          </a:xfrm>
          <a:prstGeom prst="ellipse">
            <a:avLst/>
          </a:prstGeom>
          <a:solidFill>
            <a:schemeClr val="accent6">
              <a:lumMod val="75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98" name="Овал 8"/>
          <p:cNvSpPr/>
          <p:nvPr/>
        </p:nvSpPr>
        <p:spPr bwMode="auto">
          <a:xfrm>
            <a:off x="2422676" y="3958766"/>
            <a:ext cx="182166" cy="1964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99" name="Овал 8"/>
          <p:cNvSpPr/>
          <p:nvPr/>
        </p:nvSpPr>
        <p:spPr bwMode="auto">
          <a:xfrm>
            <a:off x="1900774" y="4164745"/>
            <a:ext cx="182166" cy="1964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100" name="Овал 8"/>
          <p:cNvSpPr/>
          <p:nvPr/>
        </p:nvSpPr>
        <p:spPr bwMode="auto">
          <a:xfrm>
            <a:off x="1975950" y="3829259"/>
            <a:ext cx="182166" cy="1964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101" name="Овал 8"/>
          <p:cNvSpPr/>
          <p:nvPr/>
        </p:nvSpPr>
        <p:spPr bwMode="auto">
          <a:xfrm>
            <a:off x="2768405" y="4724844"/>
            <a:ext cx="182166" cy="1964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102" name="Овал 8"/>
          <p:cNvSpPr/>
          <p:nvPr/>
        </p:nvSpPr>
        <p:spPr bwMode="auto">
          <a:xfrm>
            <a:off x="2773041" y="3359219"/>
            <a:ext cx="182166" cy="1964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103" name="Овал 11"/>
          <p:cNvSpPr/>
          <p:nvPr/>
        </p:nvSpPr>
        <p:spPr bwMode="auto">
          <a:xfrm>
            <a:off x="2273742" y="3341347"/>
            <a:ext cx="182166" cy="196454"/>
          </a:xfrm>
          <a:prstGeom prst="ellipse">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104" name="Овал 11"/>
          <p:cNvSpPr/>
          <p:nvPr/>
        </p:nvSpPr>
        <p:spPr bwMode="auto">
          <a:xfrm>
            <a:off x="2590879" y="4957888"/>
            <a:ext cx="182166" cy="196454"/>
          </a:xfrm>
          <a:prstGeom prst="ellipse">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105" name="Овал 11"/>
          <p:cNvSpPr/>
          <p:nvPr/>
        </p:nvSpPr>
        <p:spPr bwMode="auto">
          <a:xfrm>
            <a:off x="2767726" y="4319042"/>
            <a:ext cx="182166" cy="196454"/>
          </a:xfrm>
          <a:prstGeom prst="ellipse">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106" name="Овал 11"/>
          <p:cNvSpPr/>
          <p:nvPr/>
        </p:nvSpPr>
        <p:spPr bwMode="auto">
          <a:xfrm>
            <a:off x="1586834" y="4587407"/>
            <a:ext cx="182166" cy="196454"/>
          </a:xfrm>
          <a:prstGeom prst="ellipse">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grpSp>
        <p:nvGrpSpPr>
          <p:cNvPr id="93" name="Group 92"/>
          <p:cNvGrpSpPr/>
          <p:nvPr/>
        </p:nvGrpSpPr>
        <p:grpSpPr>
          <a:xfrm>
            <a:off x="6720470" y="4226648"/>
            <a:ext cx="750094" cy="557213"/>
            <a:chOff x="6730133" y="4237374"/>
            <a:chExt cx="750094" cy="557213"/>
          </a:xfrm>
        </p:grpSpPr>
        <p:sp>
          <p:nvSpPr>
            <p:cNvPr id="11" name="Прямоугольник 10"/>
            <p:cNvSpPr/>
            <p:nvPr/>
          </p:nvSpPr>
          <p:spPr bwMode="auto">
            <a:xfrm>
              <a:off x="6730133" y="4237374"/>
              <a:ext cx="750094" cy="55721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12" name="Овал 11"/>
            <p:cNvSpPr/>
            <p:nvPr/>
          </p:nvSpPr>
          <p:spPr bwMode="auto">
            <a:xfrm>
              <a:off x="6831335" y="4290952"/>
              <a:ext cx="182166" cy="196454"/>
            </a:xfrm>
            <a:prstGeom prst="ellipse">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58" name="Овал 11"/>
            <p:cNvSpPr/>
            <p:nvPr/>
          </p:nvSpPr>
          <p:spPr bwMode="auto">
            <a:xfrm>
              <a:off x="6983735" y="4443352"/>
              <a:ext cx="182166" cy="196454"/>
            </a:xfrm>
            <a:prstGeom prst="ellipse">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59" name="Овал 11"/>
            <p:cNvSpPr/>
            <p:nvPr/>
          </p:nvSpPr>
          <p:spPr bwMode="auto">
            <a:xfrm>
              <a:off x="6831335" y="4567243"/>
              <a:ext cx="182166" cy="196454"/>
            </a:xfrm>
            <a:prstGeom prst="ellipse">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61" name="Овал 11"/>
            <p:cNvSpPr/>
            <p:nvPr/>
          </p:nvSpPr>
          <p:spPr bwMode="auto">
            <a:xfrm>
              <a:off x="7227218" y="4394363"/>
              <a:ext cx="182166" cy="196454"/>
            </a:xfrm>
            <a:prstGeom prst="ellipse">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108" name="Овал 11"/>
            <p:cNvSpPr/>
            <p:nvPr/>
          </p:nvSpPr>
          <p:spPr bwMode="auto">
            <a:xfrm>
              <a:off x="7184314" y="4546862"/>
              <a:ext cx="182166" cy="196454"/>
            </a:xfrm>
            <a:prstGeom prst="ellipse">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109" name="Овал 11"/>
            <p:cNvSpPr/>
            <p:nvPr/>
          </p:nvSpPr>
          <p:spPr bwMode="auto">
            <a:xfrm>
              <a:off x="7095517" y="4273896"/>
              <a:ext cx="182166" cy="196454"/>
            </a:xfrm>
            <a:prstGeom prst="ellipse">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grpSp>
      <p:sp>
        <p:nvSpPr>
          <p:cNvPr id="110" name="Овал 11"/>
          <p:cNvSpPr/>
          <p:nvPr/>
        </p:nvSpPr>
        <p:spPr bwMode="auto">
          <a:xfrm>
            <a:off x="2506509" y="4587407"/>
            <a:ext cx="182166" cy="196454"/>
          </a:xfrm>
          <a:prstGeom prst="ellipse">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111" name="Овал 11"/>
          <p:cNvSpPr/>
          <p:nvPr/>
        </p:nvSpPr>
        <p:spPr bwMode="auto">
          <a:xfrm>
            <a:off x="2280991" y="2814448"/>
            <a:ext cx="182166" cy="196454"/>
          </a:xfrm>
          <a:prstGeom prst="ellipse">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112" name="Овал 19"/>
          <p:cNvSpPr/>
          <p:nvPr/>
        </p:nvSpPr>
        <p:spPr bwMode="auto">
          <a:xfrm>
            <a:off x="2269195" y="4685634"/>
            <a:ext cx="182166" cy="196454"/>
          </a:xfrm>
          <a:prstGeom prst="ellipse">
            <a:avLst/>
          </a:prstGeom>
          <a:solidFill>
            <a:schemeClr val="accent3">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113" name="Овал 19"/>
          <p:cNvSpPr/>
          <p:nvPr/>
        </p:nvSpPr>
        <p:spPr bwMode="auto">
          <a:xfrm>
            <a:off x="2499796" y="2965495"/>
            <a:ext cx="182166" cy="196454"/>
          </a:xfrm>
          <a:prstGeom prst="ellipse">
            <a:avLst/>
          </a:prstGeom>
          <a:solidFill>
            <a:schemeClr val="accent3">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115" name="Равнобедренный треугольник 42"/>
          <p:cNvSpPr/>
          <p:nvPr/>
        </p:nvSpPr>
        <p:spPr>
          <a:xfrm>
            <a:off x="1688037" y="2663290"/>
            <a:ext cx="161925" cy="16549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grpSp>
        <p:nvGrpSpPr>
          <p:cNvPr id="89" name="Group 88"/>
          <p:cNvGrpSpPr/>
          <p:nvPr/>
        </p:nvGrpSpPr>
        <p:grpSpPr>
          <a:xfrm>
            <a:off x="7635319" y="3022995"/>
            <a:ext cx="750094" cy="557213"/>
            <a:chOff x="7626458" y="3112057"/>
            <a:chExt cx="750094" cy="557213"/>
          </a:xfrm>
        </p:grpSpPr>
        <p:sp>
          <p:nvSpPr>
            <p:cNvPr id="5" name="Прямоугольник 4"/>
            <p:cNvSpPr/>
            <p:nvPr/>
          </p:nvSpPr>
          <p:spPr>
            <a:xfrm>
              <a:off x="7626458" y="3112057"/>
              <a:ext cx="750094" cy="55721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62" name="Равнобедренный треугольник 42"/>
            <p:cNvSpPr/>
            <p:nvPr/>
          </p:nvSpPr>
          <p:spPr>
            <a:xfrm>
              <a:off x="7626458" y="3189447"/>
              <a:ext cx="161925" cy="16549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63" name="Равнобедренный треугольник 42"/>
            <p:cNvSpPr/>
            <p:nvPr/>
          </p:nvSpPr>
          <p:spPr>
            <a:xfrm>
              <a:off x="7983088" y="3189446"/>
              <a:ext cx="161925" cy="16549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64" name="Равнобедренный треугольник 42"/>
            <p:cNvSpPr/>
            <p:nvPr/>
          </p:nvSpPr>
          <p:spPr>
            <a:xfrm>
              <a:off x="7839580" y="3390663"/>
              <a:ext cx="161925" cy="16549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116" name="Равнобедренный треугольник 42"/>
            <p:cNvSpPr/>
            <p:nvPr/>
          </p:nvSpPr>
          <p:spPr>
            <a:xfrm>
              <a:off x="8135488" y="3341846"/>
              <a:ext cx="161925" cy="16549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grpSp>
      <p:sp>
        <p:nvSpPr>
          <p:cNvPr id="117" name="Равнобедренный треугольник 42"/>
          <p:cNvSpPr/>
          <p:nvPr/>
        </p:nvSpPr>
        <p:spPr>
          <a:xfrm>
            <a:off x="1576672" y="3517010"/>
            <a:ext cx="161925" cy="16549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118" name="Равнобедренный треугольник 42"/>
          <p:cNvSpPr/>
          <p:nvPr/>
        </p:nvSpPr>
        <p:spPr>
          <a:xfrm>
            <a:off x="1740985" y="4846068"/>
            <a:ext cx="161925" cy="16549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119" name="Равнобедренный треугольник 39"/>
          <p:cNvSpPr/>
          <p:nvPr/>
        </p:nvSpPr>
        <p:spPr>
          <a:xfrm>
            <a:off x="2611304" y="4218594"/>
            <a:ext cx="161925" cy="164306"/>
          </a:xfrm>
          <a:prstGeom prst="triangle">
            <a:avLst/>
          </a:prstGeom>
          <a:solidFill>
            <a:schemeClr val="accent3">
              <a:lumMod val="60000"/>
              <a:lumOff val="40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120" name="Равнобедренный треугольник 39"/>
          <p:cNvSpPr/>
          <p:nvPr/>
        </p:nvSpPr>
        <p:spPr>
          <a:xfrm>
            <a:off x="2120871" y="3070328"/>
            <a:ext cx="161925" cy="164306"/>
          </a:xfrm>
          <a:prstGeom prst="triangle">
            <a:avLst/>
          </a:prstGeom>
          <a:solidFill>
            <a:schemeClr val="accent3">
              <a:lumMod val="60000"/>
              <a:lumOff val="40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121" name="Равнобедренный треугольник 39"/>
          <p:cNvSpPr/>
          <p:nvPr/>
        </p:nvSpPr>
        <p:spPr>
          <a:xfrm>
            <a:off x="1576672" y="4052804"/>
            <a:ext cx="161925" cy="164306"/>
          </a:xfrm>
          <a:prstGeom prst="triangle">
            <a:avLst/>
          </a:prstGeom>
          <a:solidFill>
            <a:schemeClr val="accent3">
              <a:lumMod val="60000"/>
              <a:lumOff val="40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123" name="Равнобедренный треугольник 30"/>
          <p:cNvSpPr/>
          <p:nvPr/>
        </p:nvSpPr>
        <p:spPr>
          <a:xfrm>
            <a:off x="2017112" y="4932846"/>
            <a:ext cx="161925" cy="164306"/>
          </a:xfrm>
          <a:prstGeom prst="triangle">
            <a:avLst/>
          </a:prstGeom>
          <a:solidFill>
            <a:schemeClr val="accent5">
              <a:lumMod val="40000"/>
              <a:lumOff val="6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124" name="Равнобедренный треугольник 30"/>
          <p:cNvSpPr/>
          <p:nvPr/>
        </p:nvSpPr>
        <p:spPr>
          <a:xfrm>
            <a:off x="2185197" y="4379749"/>
            <a:ext cx="161925" cy="164306"/>
          </a:xfrm>
          <a:prstGeom prst="triangle">
            <a:avLst/>
          </a:prstGeom>
          <a:solidFill>
            <a:schemeClr val="accent5">
              <a:lumMod val="40000"/>
              <a:lumOff val="6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125" name="Равнобедренный треугольник 30"/>
          <p:cNvSpPr/>
          <p:nvPr/>
        </p:nvSpPr>
        <p:spPr>
          <a:xfrm>
            <a:off x="2602755" y="3559619"/>
            <a:ext cx="161925" cy="164306"/>
          </a:xfrm>
          <a:prstGeom prst="triangle">
            <a:avLst/>
          </a:prstGeom>
          <a:solidFill>
            <a:schemeClr val="accent5">
              <a:lumMod val="40000"/>
              <a:lumOff val="6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126" name="Равнобедренный треугольник 30"/>
          <p:cNvSpPr/>
          <p:nvPr/>
        </p:nvSpPr>
        <p:spPr>
          <a:xfrm>
            <a:off x="1708138" y="3785502"/>
            <a:ext cx="161925" cy="164306"/>
          </a:xfrm>
          <a:prstGeom prst="triangle">
            <a:avLst/>
          </a:prstGeom>
          <a:solidFill>
            <a:schemeClr val="accent5">
              <a:lumMod val="40000"/>
              <a:lumOff val="6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127" name="Равнобедренный треугольник 30"/>
          <p:cNvSpPr/>
          <p:nvPr/>
        </p:nvSpPr>
        <p:spPr>
          <a:xfrm>
            <a:off x="1852466" y="4439302"/>
            <a:ext cx="161925" cy="164306"/>
          </a:xfrm>
          <a:prstGeom prst="triangle">
            <a:avLst/>
          </a:prstGeom>
          <a:solidFill>
            <a:schemeClr val="accent5">
              <a:lumMod val="40000"/>
              <a:lumOff val="6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128" name="Равнобедренный треугольник 30"/>
          <p:cNvSpPr/>
          <p:nvPr/>
        </p:nvSpPr>
        <p:spPr>
          <a:xfrm>
            <a:off x="2418833" y="2538920"/>
            <a:ext cx="161925" cy="164306"/>
          </a:xfrm>
          <a:prstGeom prst="triangle">
            <a:avLst/>
          </a:prstGeom>
          <a:solidFill>
            <a:schemeClr val="accent5">
              <a:lumMod val="40000"/>
              <a:lumOff val="6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129" name="Равнобедренный треугольник 30"/>
          <p:cNvSpPr/>
          <p:nvPr/>
        </p:nvSpPr>
        <p:spPr>
          <a:xfrm>
            <a:off x="1570670" y="5097152"/>
            <a:ext cx="161925" cy="164306"/>
          </a:xfrm>
          <a:prstGeom prst="triangle">
            <a:avLst/>
          </a:prstGeom>
          <a:solidFill>
            <a:schemeClr val="accent5">
              <a:lumMod val="40000"/>
              <a:lumOff val="6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130" name="Rectangle 129"/>
          <p:cNvSpPr/>
          <p:nvPr/>
        </p:nvSpPr>
        <p:spPr>
          <a:xfrm>
            <a:off x="1191812" y="5814127"/>
            <a:ext cx="2102256" cy="461665"/>
          </a:xfrm>
          <a:prstGeom prst="rect">
            <a:avLst/>
          </a:prstGeom>
        </p:spPr>
        <p:txBody>
          <a:bodyPr wrap="square">
            <a:spAutoFit/>
          </a:bodyPr>
          <a:lstStyle/>
          <a:p>
            <a:r>
              <a:rPr lang="en-US" sz="2400" dirty="0" smtClean="0"/>
              <a:t>Initial case-mix</a:t>
            </a:r>
            <a:endParaRPr lang="en-US" sz="2400" dirty="0"/>
          </a:p>
        </p:txBody>
      </p:sp>
      <p:sp>
        <p:nvSpPr>
          <p:cNvPr id="131" name="Rectangle 130"/>
          <p:cNvSpPr/>
          <p:nvPr/>
        </p:nvSpPr>
        <p:spPr>
          <a:xfrm>
            <a:off x="6554649" y="5814127"/>
            <a:ext cx="2102256" cy="461665"/>
          </a:xfrm>
          <a:prstGeom prst="rect">
            <a:avLst/>
          </a:prstGeom>
        </p:spPr>
        <p:txBody>
          <a:bodyPr wrap="square">
            <a:spAutoFit/>
          </a:bodyPr>
          <a:lstStyle/>
          <a:p>
            <a:r>
              <a:rPr lang="en-US" sz="2400" dirty="0" smtClean="0"/>
              <a:t>Grouped cases</a:t>
            </a:r>
            <a:endParaRPr lang="en-US" sz="2400" dirty="0"/>
          </a:p>
        </p:txBody>
      </p:sp>
      <p:sp>
        <p:nvSpPr>
          <p:cNvPr id="137" name="Date Placeholder 136"/>
          <p:cNvSpPr>
            <a:spLocks noGrp="1"/>
          </p:cNvSpPr>
          <p:nvPr>
            <p:ph type="dt" sz="half" idx="10"/>
          </p:nvPr>
        </p:nvSpPr>
        <p:spPr/>
        <p:txBody>
          <a:bodyPr/>
          <a:lstStyle/>
          <a:p>
            <a:fld id="{FE1BBAC2-1C9B-4C01-BDF0-E14765829E24}" type="datetime1">
              <a:rPr lang="en-US" smtClean="0"/>
              <a:t>9/10/2018</a:t>
            </a:fld>
            <a:endParaRPr lang="fi-FI"/>
          </a:p>
        </p:txBody>
      </p:sp>
      <p:sp>
        <p:nvSpPr>
          <p:cNvPr id="138" name="Slide Number Placeholder 137"/>
          <p:cNvSpPr>
            <a:spLocks noGrp="1"/>
          </p:cNvSpPr>
          <p:nvPr>
            <p:ph type="sldNum" sz="quarter" idx="12"/>
          </p:nvPr>
        </p:nvSpPr>
        <p:spPr/>
        <p:txBody>
          <a:bodyPr/>
          <a:lstStyle/>
          <a:p>
            <a:fld id="{203E47EE-5BCF-4F3F-829E-764D790812B3}" type="slidenum">
              <a:rPr lang="fi-FI" smtClean="0"/>
              <a:t>8</a:t>
            </a:fld>
            <a:endParaRPr lang="fi-FI"/>
          </a:p>
        </p:txBody>
      </p:sp>
      <p:sp>
        <p:nvSpPr>
          <p:cNvPr id="2" name="Oval Callout 1"/>
          <p:cNvSpPr/>
          <p:nvPr/>
        </p:nvSpPr>
        <p:spPr>
          <a:xfrm>
            <a:off x="2949892" y="1552519"/>
            <a:ext cx="3921924" cy="1264574"/>
          </a:xfrm>
          <a:prstGeom prst="wedgeEllipseCallout">
            <a:avLst>
              <a:gd name="adj1" fmla="val -23945"/>
              <a:gd name="adj2" fmla="val 125480"/>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a:t>Clinical meaningfulness</a:t>
            </a:r>
          </a:p>
          <a:p>
            <a:pPr algn="ctr"/>
            <a:r>
              <a:rPr lang="en-US" dirty="0"/>
              <a:t>Economical meaningfulness</a:t>
            </a:r>
          </a:p>
          <a:p>
            <a:pPr algn="ctr"/>
            <a:r>
              <a:rPr lang="en-US" dirty="0"/>
              <a:t>Statistically representative</a:t>
            </a:r>
          </a:p>
          <a:p>
            <a:pPr algn="ctr"/>
            <a:endParaRPr lang="fi-FI" dirty="0"/>
          </a:p>
        </p:txBody>
      </p:sp>
      <p:sp>
        <p:nvSpPr>
          <p:cNvPr id="92" name="Rectangle 91"/>
          <p:cNvSpPr/>
          <p:nvPr/>
        </p:nvSpPr>
        <p:spPr>
          <a:xfrm>
            <a:off x="5313936" y="6520109"/>
            <a:ext cx="3115759" cy="253916"/>
          </a:xfrm>
          <a:prstGeom prst="rect">
            <a:avLst/>
          </a:prstGeom>
        </p:spPr>
        <p:txBody>
          <a:bodyPr wrap="square">
            <a:spAutoFit/>
          </a:bodyPr>
          <a:lstStyle/>
          <a:p>
            <a:r>
              <a:rPr lang="en-US" sz="1050" i="1" dirty="0" smtClean="0"/>
              <a:t>Source</a:t>
            </a:r>
            <a:r>
              <a:rPr lang="en-US" sz="1050" dirty="0" smtClean="0"/>
              <a:t>: Adapted from </a:t>
            </a:r>
            <a:r>
              <a:rPr lang="en-US" sz="1050" dirty="0" err="1" smtClean="0"/>
              <a:t>A.Katsaga</a:t>
            </a:r>
            <a:r>
              <a:rPr lang="en-US" sz="1050" dirty="0" smtClean="0"/>
              <a:t>, 2018</a:t>
            </a:r>
            <a:endParaRPr lang="en-US" sz="2400" dirty="0"/>
          </a:p>
        </p:txBody>
      </p:sp>
    </p:spTree>
    <p:extLst>
      <p:ext uri="{BB962C8B-B14F-4D97-AF65-F5344CB8AC3E}">
        <p14:creationId xmlns:p14="http://schemas.microsoft.com/office/powerpoint/2010/main" val="166580576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9"/>
                                        </p:tgtEl>
                                        <p:attrNameLst>
                                          <p:attrName>style.visibility</p:attrName>
                                        </p:attrNameLst>
                                      </p:cBhvr>
                                      <p:to>
                                        <p:strVal val="visible"/>
                                      </p:to>
                                    </p:set>
                                    <p:animEffect transition="in" filter="fade">
                                      <p:cBhvr>
                                        <p:cTn id="7" dur="500"/>
                                        <p:tgtEl>
                                          <p:spTgt spid="49"/>
                                        </p:tgtEl>
                                      </p:cBhvr>
                                    </p:animEffect>
                                  </p:childTnLst>
                                </p:cTn>
                              </p:par>
                              <p:par>
                                <p:cTn id="8" presetID="10" presetClass="entr" presetSubtype="0" fill="hold" nodeType="withEffect">
                                  <p:stCondLst>
                                    <p:cond delay="0"/>
                                  </p:stCondLst>
                                  <p:childTnLst>
                                    <p:set>
                                      <p:cBhvr>
                                        <p:cTn id="9" dur="1" fill="hold">
                                          <p:stCondLst>
                                            <p:cond delay="0"/>
                                          </p:stCondLst>
                                        </p:cTn>
                                        <p:tgtEl>
                                          <p:spTgt spid="79"/>
                                        </p:tgtEl>
                                        <p:attrNameLst>
                                          <p:attrName>style.visibility</p:attrName>
                                        </p:attrNameLst>
                                      </p:cBhvr>
                                      <p:to>
                                        <p:strVal val="visible"/>
                                      </p:to>
                                    </p:set>
                                    <p:animEffect transition="in" filter="fade">
                                      <p:cBhvr>
                                        <p:cTn id="10" dur="500"/>
                                        <p:tgtEl>
                                          <p:spTgt spid="79"/>
                                        </p:tgtEl>
                                      </p:cBhvr>
                                    </p:animEffect>
                                  </p:childTnLst>
                                </p:cTn>
                              </p:par>
                              <p:par>
                                <p:cTn id="11" presetID="10" presetClass="entr" presetSubtype="0" fill="hold" nodeType="withEffect">
                                  <p:stCondLst>
                                    <p:cond delay="0"/>
                                  </p:stCondLst>
                                  <p:childTnLst>
                                    <p:set>
                                      <p:cBhvr>
                                        <p:cTn id="12" dur="1" fill="hold">
                                          <p:stCondLst>
                                            <p:cond delay="0"/>
                                          </p:stCondLst>
                                        </p:cTn>
                                        <p:tgtEl>
                                          <p:spTgt spid="82"/>
                                        </p:tgtEl>
                                        <p:attrNameLst>
                                          <p:attrName>style.visibility</p:attrName>
                                        </p:attrNameLst>
                                      </p:cBhvr>
                                      <p:to>
                                        <p:strVal val="visible"/>
                                      </p:to>
                                    </p:set>
                                    <p:animEffect transition="in" filter="fade">
                                      <p:cBhvr>
                                        <p:cTn id="13" dur="500"/>
                                        <p:tgtEl>
                                          <p:spTgt spid="82"/>
                                        </p:tgtEl>
                                      </p:cBhvr>
                                    </p:animEffect>
                                  </p:childTnLst>
                                </p:cTn>
                              </p:par>
                              <p:par>
                                <p:cTn id="14" presetID="10" presetClass="entr" presetSubtype="0" fill="hold" nodeType="withEffect">
                                  <p:stCondLst>
                                    <p:cond delay="0"/>
                                  </p:stCondLst>
                                  <p:childTnLst>
                                    <p:set>
                                      <p:cBhvr>
                                        <p:cTn id="15" dur="1" fill="hold">
                                          <p:stCondLst>
                                            <p:cond delay="0"/>
                                          </p:stCondLst>
                                        </p:cTn>
                                        <p:tgtEl>
                                          <p:spTgt spid="85"/>
                                        </p:tgtEl>
                                        <p:attrNameLst>
                                          <p:attrName>style.visibility</p:attrName>
                                        </p:attrNameLst>
                                      </p:cBhvr>
                                      <p:to>
                                        <p:strVal val="visible"/>
                                      </p:to>
                                    </p:set>
                                    <p:animEffect transition="in" filter="fade">
                                      <p:cBhvr>
                                        <p:cTn id="16" dur="500"/>
                                        <p:tgtEl>
                                          <p:spTgt spid="85"/>
                                        </p:tgtEl>
                                      </p:cBhvr>
                                    </p:animEffect>
                                  </p:childTnLst>
                                </p:cTn>
                              </p:par>
                              <p:par>
                                <p:cTn id="17" presetID="10" presetClass="entr" presetSubtype="0" fill="hold" nodeType="withEffect">
                                  <p:stCondLst>
                                    <p:cond delay="0"/>
                                  </p:stCondLst>
                                  <p:childTnLst>
                                    <p:set>
                                      <p:cBhvr>
                                        <p:cTn id="18" dur="1" fill="hold">
                                          <p:stCondLst>
                                            <p:cond delay="0"/>
                                          </p:stCondLst>
                                        </p:cTn>
                                        <p:tgtEl>
                                          <p:spTgt spid="88"/>
                                        </p:tgtEl>
                                        <p:attrNameLst>
                                          <p:attrName>style.visibility</p:attrName>
                                        </p:attrNameLst>
                                      </p:cBhvr>
                                      <p:to>
                                        <p:strVal val="visible"/>
                                      </p:to>
                                    </p:set>
                                    <p:animEffect transition="in" filter="fade">
                                      <p:cBhvr>
                                        <p:cTn id="19" dur="500"/>
                                        <p:tgtEl>
                                          <p:spTgt spid="88"/>
                                        </p:tgtEl>
                                      </p:cBhvr>
                                    </p:animEffect>
                                  </p:childTnLst>
                                </p:cTn>
                              </p:par>
                              <p:par>
                                <p:cTn id="20" presetID="10" presetClass="entr" presetSubtype="0" fill="hold" nodeType="withEffect">
                                  <p:stCondLst>
                                    <p:cond delay="0"/>
                                  </p:stCondLst>
                                  <p:childTnLst>
                                    <p:set>
                                      <p:cBhvr>
                                        <p:cTn id="21" dur="1" fill="hold">
                                          <p:stCondLst>
                                            <p:cond delay="0"/>
                                          </p:stCondLst>
                                        </p:cTn>
                                        <p:tgtEl>
                                          <p:spTgt spid="91"/>
                                        </p:tgtEl>
                                        <p:attrNameLst>
                                          <p:attrName>style.visibility</p:attrName>
                                        </p:attrNameLst>
                                      </p:cBhvr>
                                      <p:to>
                                        <p:strVal val="visible"/>
                                      </p:to>
                                    </p:set>
                                    <p:animEffect transition="in" filter="fade">
                                      <p:cBhvr>
                                        <p:cTn id="22" dur="500"/>
                                        <p:tgtEl>
                                          <p:spTgt spid="91"/>
                                        </p:tgtEl>
                                      </p:cBhvr>
                                    </p:animEffect>
                                  </p:childTnLst>
                                </p:cTn>
                              </p:par>
                              <p:par>
                                <p:cTn id="23" presetID="10" presetClass="entr" presetSubtype="0" fill="hold" nodeType="withEffect">
                                  <p:stCondLst>
                                    <p:cond delay="0"/>
                                  </p:stCondLst>
                                  <p:childTnLst>
                                    <p:set>
                                      <p:cBhvr>
                                        <p:cTn id="24" dur="1" fill="hold">
                                          <p:stCondLst>
                                            <p:cond delay="0"/>
                                          </p:stCondLst>
                                        </p:cTn>
                                        <p:tgtEl>
                                          <p:spTgt spid="77"/>
                                        </p:tgtEl>
                                        <p:attrNameLst>
                                          <p:attrName>style.visibility</p:attrName>
                                        </p:attrNameLst>
                                      </p:cBhvr>
                                      <p:to>
                                        <p:strVal val="visible"/>
                                      </p:to>
                                    </p:set>
                                    <p:animEffect transition="in" filter="fade">
                                      <p:cBhvr>
                                        <p:cTn id="25" dur="500"/>
                                        <p:tgtEl>
                                          <p:spTgt spid="77"/>
                                        </p:tgtEl>
                                      </p:cBhvr>
                                    </p:animEffect>
                                  </p:childTnLst>
                                </p:cTn>
                              </p:par>
                            </p:childTnLst>
                          </p:cTn>
                        </p:par>
                        <p:par>
                          <p:cTn id="26" fill="hold">
                            <p:stCondLst>
                              <p:cond delay="500"/>
                            </p:stCondLst>
                            <p:childTnLst>
                              <p:par>
                                <p:cTn id="27" presetID="10" presetClass="entr" presetSubtype="0" fill="hold" nodeType="afterEffect">
                                  <p:stCondLst>
                                    <p:cond delay="0"/>
                                  </p:stCondLst>
                                  <p:childTnLst>
                                    <p:set>
                                      <p:cBhvr>
                                        <p:cTn id="28" dur="1" fill="hold">
                                          <p:stCondLst>
                                            <p:cond delay="0"/>
                                          </p:stCondLst>
                                        </p:cTn>
                                        <p:tgtEl>
                                          <p:spTgt spid="87"/>
                                        </p:tgtEl>
                                        <p:attrNameLst>
                                          <p:attrName>style.visibility</p:attrName>
                                        </p:attrNameLst>
                                      </p:cBhvr>
                                      <p:to>
                                        <p:strVal val="visible"/>
                                      </p:to>
                                    </p:set>
                                    <p:animEffect transition="in" filter="fade">
                                      <p:cBhvr>
                                        <p:cTn id="29" dur="500"/>
                                        <p:tgtEl>
                                          <p:spTgt spid="87"/>
                                        </p:tgtEl>
                                      </p:cBhvr>
                                    </p:animEffect>
                                  </p:childTnLst>
                                </p:cTn>
                              </p:par>
                            </p:childTnLst>
                          </p:cTn>
                        </p:par>
                        <p:par>
                          <p:cTn id="30" fill="hold">
                            <p:stCondLst>
                              <p:cond delay="1000"/>
                            </p:stCondLst>
                            <p:childTnLst>
                              <p:par>
                                <p:cTn id="31" presetID="10" presetClass="entr" presetSubtype="0" fill="hold" nodeType="afterEffect">
                                  <p:stCondLst>
                                    <p:cond delay="0"/>
                                  </p:stCondLst>
                                  <p:childTnLst>
                                    <p:set>
                                      <p:cBhvr>
                                        <p:cTn id="32" dur="1" fill="hold">
                                          <p:stCondLst>
                                            <p:cond delay="0"/>
                                          </p:stCondLst>
                                        </p:cTn>
                                        <p:tgtEl>
                                          <p:spTgt spid="89"/>
                                        </p:tgtEl>
                                        <p:attrNameLst>
                                          <p:attrName>style.visibility</p:attrName>
                                        </p:attrNameLst>
                                      </p:cBhvr>
                                      <p:to>
                                        <p:strVal val="visible"/>
                                      </p:to>
                                    </p:set>
                                    <p:animEffect transition="in" filter="fade">
                                      <p:cBhvr>
                                        <p:cTn id="33" dur="500"/>
                                        <p:tgtEl>
                                          <p:spTgt spid="89"/>
                                        </p:tgtEl>
                                      </p:cBhvr>
                                    </p:animEffect>
                                  </p:childTnLst>
                                </p:cTn>
                              </p:par>
                            </p:childTnLst>
                          </p:cTn>
                        </p:par>
                        <p:par>
                          <p:cTn id="34" fill="hold">
                            <p:stCondLst>
                              <p:cond delay="1500"/>
                            </p:stCondLst>
                            <p:childTnLst>
                              <p:par>
                                <p:cTn id="35" presetID="10" presetClass="entr" presetSubtype="0" fill="hold" nodeType="afterEffect">
                                  <p:stCondLst>
                                    <p:cond delay="0"/>
                                  </p:stCondLst>
                                  <p:childTnLst>
                                    <p:set>
                                      <p:cBhvr>
                                        <p:cTn id="36" dur="1" fill="hold">
                                          <p:stCondLst>
                                            <p:cond delay="0"/>
                                          </p:stCondLst>
                                        </p:cTn>
                                        <p:tgtEl>
                                          <p:spTgt spid="90"/>
                                        </p:tgtEl>
                                        <p:attrNameLst>
                                          <p:attrName>style.visibility</p:attrName>
                                        </p:attrNameLst>
                                      </p:cBhvr>
                                      <p:to>
                                        <p:strVal val="visible"/>
                                      </p:to>
                                    </p:set>
                                    <p:animEffect transition="in" filter="fade">
                                      <p:cBhvr>
                                        <p:cTn id="37" dur="500"/>
                                        <p:tgtEl>
                                          <p:spTgt spid="90"/>
                                        </p:tgtEl>
                                      </p:cBhvr>
                                    </p:animEffect>
                                  </p:childTnLst>
                                </p:cTn>
                              </p:par>
                            </p:childTnLst>
                          </p:cTn>
                        </p:par>
                        <p:par>
                          <p:cTn id="38" fill="hold">
                            <p:stCondLst>
                              <p:cond delay="2000"/>
                            </p:stCondLst>
                            <p:childTnLst>
                              <p:par>
                                <p:cTn id="39" presetID="10" presetClass="entr" presetSubtype="0" fill="hold" nodeType="afterEffect">
                                  <p:stCondLst>
                                    <p:cond delay="0"/>
                                  </p:stCondLst>
                                  <p:childTnLst>
                                    <p:set>
                                      <p:cBhvr>
                                        <p:cTn id="40" dur="1" fill="hold">
                                          <p:stCondLst>
                                            <p:cond delay="0"/>
                                          </p:stCondLst>
                                        </p:cTn>
                                        <p:tgtEl>
                                          <p:spTgt spid="94"/>
                                        </p:tgtEl>
                                        <p:attrNameLst>
                                          <p:attrName>style.visibility</p:attrName>
                                        </p:attrNameLst>
                                      </p:cBhvr>
                                      <p:to>
                                        <p:strVal val="visible"/>
                                      </p:to>
                                    </p:set>
                                    <p:animEffect transition="in" filter="fade">
                                      <p:cBhvr>
                                        <p:cTn id="41" dur="500"/>
                                        <p:tgtEl>
                                          <p:spTgt spid="94"/>
                                        </p:tgtEl>
                                      </p:cBhvr>
                                    </p:animEffect>
                                  </p:childTnLst>
                                </p:cTn>
                              </p:par>
                            </p:childTnLst>
                          </p:cTn>
                        </p:par>
                        <p:par>
                          <p:cTn id="42" fill="hold">
                            <p:stCondLst>
                              <p:cond delay="2500"/>
                            </p:stCondLst>
                            <p:childTnLst>
                              <p:par>
                                <p:cTn id="43" presetID="10" presetClass="entr" presetSubtype="0" fill="hold" nodeType="afterEffect">
                                  <p:stCondLst>
                                    <p:cond delay="0"/>
                                  </p:stCondLst>
                                  <p:childTnLst>
                                    <p:set>
                                      <p:cBhvr>
                                        <p:cTn id="44" dur="1" fill="hold">
                                          <p:stCondLst>
                                            <p:cond delay="0"/>
                                          </p:stCondLst>
                                        </p:cTn>
                                        <p:tgtEl>
                                          <p:spTgt spid="133"/>
                                        </p:tgtEl>
                                        <p:attrNameLst>
                                          <p:attrName>style.visibility</p:attrName>
                                        </p:attrNameLst>
                                      </p:cBhvr>
                                      <p:to>
                                        <p:strVal val="visible"/>
                                      </p:to>
                                    </p:set>
                                    <p:animEffect transition="in" filter="fade">
                                      <p:cBhvr>
                                        <p:cTn id="45" dur="500"/>
                                        <p:tgtEl>
                                          <p:spTgt spid="133"/>
                                        </p:tgtEl>
                                      </p:cBhvr>
                                    </p:animEffect>
                                  </p:childTnLst>
                                </p:cTn>
                              </p:par>
                            </p:childTnLst>
                          </p:cTn>
                        </p:par>
                        <p:par>
                          <p:cTn id="46" fill="hold">
                            <p:stCondLst>
                              <p:cond delay="3000"/>
                            </p:stCondLst>
                            <p:childTnLst>
                              <p:par>
                                <p:cTn id="47" presetID="10" presetClass="entr" presetSubtype="0" fill="hold" nodeType="afterEffect">
                                  <p:stCondLst>
                                    <p:cond delay="0"/>
                                  </p:stCondLst>
                                  <p:childTnLst>
                                    <p:set>
                                      <p:cBhvr>
                                        <p:cTn id="48" dur="1" fill="hold">
                                          <p:stCondLst>
                                            <p:cond delay="0"/>
                                          </p:stCondLst>
                                        </p:cTn>
                                        <p:tgtEl>
                                          <p:spTgt spid="93"/>
                                        </p:tgtEl>
                                        <p:attrNameLst>
                                          <p:attrName>style.visibility</p:attrName>
                                        </p:attrNameLst>
                                      </p:cBhvr>
                                      <p:to>
                                        <p:strVal val="visible"/>
                                      </p:to>
                                    </p:set>
                                    <p:animEffect transition="in" filter="fade">
                                      <p:cBhvr>
                                        <p:cTn id="49" dur="500"/>
                                        <p:tgtEl>
                                          <p:spTgt spid="93"/>
                                        </p:tgtEl>
                                      </p:cBhvr>
                                    </p:animEffect>
                                  </p:childTnLst>
                                </p:cTn>
                              </p:par>
                            </p:childTnLst>
                          </p:cTn>
                        </p:par>
                        <p:par>
                          <p:cTn id="50" fill="hold">
                            <p:stCondLst>
                              <p:cond delay="3500"/>
                            </p:stCondLst>
                            <p:childTnLst>
                              <p:par>
                                <p:cTn id="51" presetID="10" presetClass="entr" presetSubtype="0" fill="hold" nodeType="afterEffect">
                                  <p:stCondLst>
                                    <p:cond delay="0"/>
                                  </p:stCondLst>
                                  <p:childTnLst>
                                    <p:set>
                                      <p:cBhvr>
                                        <p:cTn id="52" dur="1" fill="hold">
                                          <p:stCondLst>
                                            <p:cond delay="0"/>
                                          </p:stCondLst>
                                        </p:cTn>
                                        <p:tgtEl>
                                          <p:spTgt spid="132"/>
                                        </p:tgtEl>
                                        <p:attrNameLst>
                                          <p:attrName>style.visibility</p:attrName>
                                        </p:attrNameLst>
                                      </p:cBhvr>
                                      <p:to>
                                        <p:strVal val="visible"/>
                                      </p:to>
                                    </p:set>
                                    <p:animEffect transition="in" filter="fade">
                                      <p:cBhvr>
                                        <p:cTn id="53" dur="500"/>
                                        <p:tgtEl>
                                          <p:spTgt spid="132"/>
                                        </p:tgtEl>
                                      </p:cBhvr>
                                    </p:animEffect>
                                  </p:childTnLst>
                                </p:cTn>
                              </p:par>
                              <p:par>
                                <p:cTn id="54" presetID="10" presetClass="entr" presetSubtype="0" fill="hold" grpId="0" nodeType="withEffect">
                                  <p:stCondLst>
                                    <p:cond delay="0"/>
                                  </p:stCondLst>
                                  <p:childTnLst>
                                    <p:set>
                                      <p:cBhvr>
                                        <p:cTn id="55" dur="1" fill="hold">
                                          <p:stCondLst>
                                            <p:cond delay="0"/>
                                          </p:stCondLst>
                                        </p:cTn>
                                        <p:tgtEl>
                                          <p:spTgt spid="131"/>
                                        </p:tgtEl>
                                        <p:attrNameLst>
                                          <p:attrName>style.visibility</p:attrName>
                                        </p:attrNameLst>
                                      </p:cBhvr>
                                      <p:to>
                                        <p:strVal val="visible"/>
                                      </p:to>
                                    </p:set>
                                    <p:animEffect transition="in" filter="fade">
                                      <p:cBhvr>
                                        <p:cTn id="56" dur="500"/>
                                        <p:tgtEl>
                                          <p:spTgt spid="131"/>
                                        </p:tgtEl>
                                      </p:cBhvr>
                                    </p:animEffect>
                                  </p:childTnLst>
                                </p:cTn>
                              </p:par>
                            </p:childTnLst>
                          </p:cTn>
                        </p:par>
                      </p:childTnLst>
                    </p:cTn>
                  </p:par>
                  <p:par>
                    <p:cTn id="57" fill="hold">
                      <p:stCondLst>
                        <p:cond delay="indefinite"/>
                      </p:stCondLst>
                      <p:childTnLst>
                        <p:par>
                          <p:cTn id="58" fill="hold">
                            <p:stCondLst>
                              <p:cond delay="0"/>
                            </p:stCondLst>
                            <p:childTnLst>
                              <p:par>
                                <p:cTn id="59" presetID="10" presetClass="entr" presetSubtype="0" fill="hold" grpId="0" nodeType="clickEffect">
                                  <p:stCondLst>
                                    <p:cond delay="0"/>
                                  </p:stCondLst>
                                  <p:childTnLst>
                                    <p:set>
                                      <p:cBhvr>
                                        <p:cTn id="60" dur="1" fill="hold">
                                          <p:stCondLst>
                                            <p:cond delay="0"/>
                                          </p:stCondLst>
                                        </p:cTn>
                                        <p:tgtEl>
                                          <p:spTgt spid="2"/>
                                        </p:tgtEl>
                                        <p:attrNameLst>
                                          <p:attrName>style.visibility</p:attrName>
                                        </p:attrNameLst>
                                      </p:cBhvr>
                                      <p:to>
                                        <p:strVal val="visible"/>
                                      </p:to>
                                    </p:set>
                                    <p:animEffect transition="in" filter="fade">
                                      <p:cBhvr>
                                        <p:cTn id="61" dur="500"/>
                                        <p:tgtEl>
                                          <p:spTgt spid="2"/>
                                        </p:tgtEl>
                                      </p:cBhvr>
                                    </p:animEffect>
                                  </p:childTnLst>
                                </p:cTn>
                              </p:par>
                              <p:par>
                                <p:cTn id="62" presetID="10" presetClass="entr" presetSubtype="0" fill="hold" grpId="0" nodeType="withEffect">
                                  <p:stCondLst>
                                    <p:cond delay="0"/>
                                  </p:stCondLst>
                                  <p:childTnLst>
                                    <p:set>
                                      <p:cBhvr>
                                        <p:cTn id="63" dur="1" fill="hold">
                                          <p:stCondLst>
                                            <p:cond delay="0"/>
                                          </p:stCondLst>
                                        </p:cTn>
                                        <p:tgtEl>
                                          <p:spTgt spid="92"/>
                                        </p:tgtEl>
                                        <p:attrNameLst>
                                          <p:attrName>style.visibility</p:attrName>
                                        </p:attrNameLst>
                                      </p:cBhvr>
                                      <p:to>
                                        <p:strVal val="visible"/>
                                      </p:to>
                                    </p:set>
                                    <p:animEffect transition="in" filter="fade">
                                      <p:cBhvr>
                                        <p:cTn id="64" dur="500"/>
                                        <p:tgtEl>
                                          <p:spTgt spid="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 grpId="0"/>
      <p:bldP spid="2" grpId="0" animBg="1"/>
      <p:bldP spid="9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Prerequisites for correct grouping</a:t>
            </a:r>
            <a:endParaRPr lang="fi-FI"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994913923"/>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p:txBody>
          <a:bodyPr/>
          <a:lstStyle/>
          <a:p>
            <a:fld id="{203E47EE-5BCF-4F3F-829E-764D790812B3}" type="slidenum">
              <a:rPr lang="fi-FI" smtClean="0"/>
              <a:t>9</a:t>
            </a:fld>
            <a:endParaRPr lang="fi-FI"/>
          </a:p>
        </p:txBody>
      </p:sp>
      <p:sp>
        <p:nvSpPr>
          <p:cNvPr id="6" name="Left-Right Arrow 5"/>
          <p:cNvSpPr/>
          <p:nvPr/>
        </p:nvSpPr>
        <p:spPr>
          <a:xfrm>
            <a:off x="2987824" y="3717032"/>
            <a:ext cx="432048" cy="288032"/>
          </a:xfrm>
          <a:prstGeom prst="leftRight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i-FI"/>
          </a:p>
        </p:txBody>
      </p:sp>
      <p:sp>
        <p:nvSpPr>
          <p:cNvPr id="7" name="Left-Right Arrow 6"/>
          <p:cNvSpPr/>
          <p:nvPr/>
        </p:nvSpPr>
        <p:spPr>
          <a:xfrm>
            <a:off x="5734472" y="3717032"/>
            <a:ext cx="432048" cy="288032"/>
          </a:xfrm>
          <a:prstGeom prst="leftRight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i-FI"/>
          </a:p>
        </p:txBody>
      </p:sp>
      <p:sp>
        <p:nvSpPr>
          <p:cNvPr id="8" name="Date Placeholder 7"/>
          <p:cNvSpPr>
            <a:spLocks noGrp="1"/>
          </p:cNvSpPr>
          <p:nvPr>
            <p:ph type="dt" sz="half" idx="10"/>
          </p:nvPr>
        </p:nvSpPr>
        <p:spPr/>
        <p:txBody>
          <a:bodyPr/>
          <a:lstStyle/>
          <a:p>
            <a:fld id="{067CA0FC-0B87-4753-A4AA-BFB2C11D2DDC}" type="datetime1">
              <a:rPr lang="en-US" smtClean="0"/>
              <a:t>9/10/2018</a:t>
            </a:fld>
            <a:endParaRPr lang="fi-FI"/>
          </a:p>
        </p:txBody>
      </p:sp>
    </p:spTree>
    <p:extLst>
      <p:ext uri="{BB962C8B-B14F-4D97-AF65-F5344CB8AC3E}">
        <p14:creationId xmlns:p14="http://schemas.microsoft.com/office/powerpoint/2010/main" val="68190451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28200</TotalTime>
  <Words>1815</Words>
  <Application>Microsoft Office PowerPoint</Application>
  <PresentationFormat>On-screen Show (4:3)</PresentationFormat>
  <Paragraphs>410</Paragraphs>
  <Slides>33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33</vt:i4>
      </vt:variant>
    </vt:vector>
  </HeadingPairs>
  <TitlesOfParts>
    <vt:vector size="37" baseType="lpstr">
      <vt:lpstr>Arial</vt:lpstr>
      <vt:lpstr>Calibri</vt:lpstr>
      <vt:lpstr>Times New Roman</vt:lpstr>
      <vt:lpstr>Office Theme</vt:lpstr>
      <vt:lpstr>Overview of NordDRG system</vt:lpstr>
      <vt:lpstr>Agenda</vt:lpstr>
      <vt:lpstr>Nordic casemix system (NordDRG)</vt:lpstr>
      <vt:lpstr>Ownership of NordDRG</vt:lpstr>
      <vt:lpstr>Collaborative countries</vt:lpstr>
      <vt:lpstr>Board of Nordic Casemix Centre</vt:lpstr>
      <vt:lpstr>Nordic Casemix Centre (NCC)</vt:lpstr>
      <vt:lpstr>Grouping principles of DRG systems</vt:lpstr>
      <vt:lpstr>Prerequisites for correct grouping</vt:lpstr>
      <vt:lpstr>Data quality related challenges</vt:lpstr>
      <vt:lpstr>Main variables which may affect DRG assignment</vt:lpstr>
      <vt:lpstr>NordDRG grouping logic (general)</vt:lpstr>
      <vt:lpstr>NordDRG grouping logic  (medical cases)</vt:lpstr>
      <vt:lpstr>NordDRG grouping logic  (surgical cases)</vt:lpstr>
      <vt:lpstr>Assessment of SSA’s claims data</vt:lpstr>
      <vt:lpstr>The aim was to detect the cases which… </vt:lpstr>
      <vt:lpstr>Error DRG (DRG 470)</vt:lpstr>
      <vt:lpstr>Main diagnosis invalid </vt:lpstr>
      <vt:lpstr>Patient too old for diagnosis </vt:lpstr>
      <vt:lpstr>Inappropriate or otherwise impossible procedure</vt:lpstr>
      <vt:lpstr>Incorrect combination of diagnosis and procedure</vt:lpstr>
      <vt:lpstr>Rare or incorrect combination of diagnosis and procedure</vt:lpstr>
      <vt:lpstr>Completeness and accuracy of diagnosis and procedure codes</vt:lpstr>
      <vt:lpstr>Chapter R diagnoses codes as main diagnosis codes</vt:lpstr>
      <vt:lpstr>Use of R codes depending on age  (17 years and less and over 17 years)</vt:lpstr>
      <vt:lpstr>“Unspecific” or “other” codes as main diagnosis codes</vt:lpstr>
      <vt:lpstr>Use of “other” or “unspecific” codes as main diagnosis</vt:lpstr>
      <vt:lpstr>Number of diagnosis codes per case</vt:lpstr>
      <vt:lpstr>ICD-10 codes per case, top 20 providers</vt:lpstr>
      <vt:lpstr>Number of NCSP codes per case</vt:lpstr>
      <vt:lpstr>NCSP codes per case, top 20 providers</vt:lpstr>
      <vt:lpstr>Conclusions</vt:lpstr>
      <vt:lpstr>Questions</vt:lpstr>
    </vt:vector>
  </TitlesOfParts>
  <Company>FCG Finnish Consulting Group Oy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Developing the coding guidelines</dc:title>
  <dc:creator>Kahur Kristiina</dc:creator>
  <cp:lastModifiedBy>Kahur Kristiina</cp:lastModifiedBy>
  <cp:revision>432</cp:revision>
  <dcterms:created xsi:type="dcterms:W3CDTF">2016-03-04T06:52:43Z</dcterms:created>
  <dcterms:modified xsi:type="dcterms:W3CDTF">2018-09-10T10:15:31Z</dcterms:modified>
</cp:coreProperties>
</file>